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18288000" cy="10287000"/>
  <p:notesSz cx="6858000" cy="9144000"/>
  <p:embeddedFontLst>
    <p:embeddedFont>
      <p:font typeface="Rubik 1" panose="020B0604020202020204" charset="-79"/>
      <p:regular r:id="rId65"/>
    </p:embeddedFont>
    <p:embeddedFont>
      <p:font typeface="Rubik 1 Bold" panose="020B0604020202020204" charset="-79"/>
      <p:regular r:id="rId66"/>
    </p:embeddedFont>
    <p:embeddedFont>
      <p:font typeface="Rubik 2" panose="020B0604020202020204" charset="-79"/>
      <p:regular r:id="rId67"/>
    </p:embeddedFont>
    <p:embeddedFont>
      <p:font typeface="TT Rounds Condensed" panose="020B0604020202020204" charset="0"/>
      <p:regular r:id="rId68"/>
    </p:embeddedFont>
    <p:embeddedFont>
      <p:font typeface="TT Rounds Condensed Bold" panose="020B0604020202020204" charset="0"/>
      <p:regular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82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05.03.2024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26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Teacher Note: A printable version of this sheet can be found in the lesson package</a:t>
            </a:r>
          </a:p>
          <a:p>
            <a:r>
              <a:rPr lang="en-US" dirty="0"/>
              <a:t>27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Teacher Note: A printable version of this sheet can be found in the lesson package</a:t>
            </a:r>
          </a:p>
          <a:p>
            <a:r>
              <a:rPr lang="en-US" dirty="0"/>
              <a:t>29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Teacher Note: A printable version of this sheet can be found in the lesson package</a:t>
            </a:r>
          </a:p>
          <a:p>
            <a:r>
              <a:rPr lang="en-US" dirty="0"/>
              <a:t>30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32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Teacher Note: A printable version of this sheet can be found in the lesson package</a:t>
            </a:r>
          </a:p>
          <a:p>
            <a:r>
              <a:rPr lang="en-US" dirty="0"/>
              <a:t>33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34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35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Teacher Note: A printable version of this sheet can be found in the lesson package</a:t>
            </a:r>
          </a:p>
          <a:p>
            <a:r>
              <a:rPr lang="en-US" dirty="0"/>
              <a:t>37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38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Teacher Note: A printable version of this sheet can be found in the lesson package</a:t>
            </a:r>
          </a:p>
          <a:p>
            <a:r>
              <a:rPr lang="en-US" dirty="0"/>
              <a:t>39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40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Teacher Note: A printable version of this sheet can be found in the lesson package</a:t>
            </a:r>
          </a:p>
          <a:p>
            <a:r>
              <a:rPr lang="en-US" dirty="0"/>
              <a:t>43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44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Teacher Note: A printable version of this sheet can be found in the lesson package</a:t>
            </a:r>
          </a:p>
          <a:p>
            <a:r>
              <a:rPr lang="en-US" dirty="0"/>
              <a:t>45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46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Teacher Note: A printable version of this sheet can be found in the lesson package</a:t>
            </a:r>
          </a:p>
          <a:p>
            <a:r>
              <a:rPr lang="en-US" dirty="0"/>
              <a:t>49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50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notes: There is a printable version of this bubble map in our Well-Being Canada resources, so you can…</a:t>
            </a:r>
          </a:p>
          <a:p>
            <a:r>
              <a:rPr lang="en-US"/>
              <a:t>- Print the web out and have your students complete this independently first</a:t>
            </a:r>
          </a:p>
          <a:p>
            <a:r>
              <a:rPr lang="en-US"/>
              <a:t>- Print the web out and have students complete in partners or small groups first</a:t>
            </a:r>
          </a:p>
          <a:p>
            <a:r>
              <a:rPr lang="en-US"/>
              <a:t>- Project the web on your board and complete together as a class</a:t>
            </a:r>
          </a:p>
          <a:p>
            <a:r>
              <a:rPr lang="en-US"/>
              <a:t>The following slide shows sample answers so your class can compare your answers with ours!</a:t>
            </a:r>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51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53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54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55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Teacher Note: A printable version of this sheet can be found in the lesson package</a:t>
            </a:r>
          </a:p>
          <a:p>
            <a:r>
              <a:rPr lang="en-US" dirty="0"/>
              <a:t>56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Teacher Note: A printable version of this sheet can be found in the lesson package</a:t>
            </a:r>
          </a:p>
          <a:p>
            <a:r>
              <a:rPr lang="en-US" dirty="0"/>
              <a:t>57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Teacher Note: A printable version of this sheet can be found in the lesson package</a:t>
            </a:r>
          </a:p>
          <a:p>
            <a:r>
              <a:rPr lang="en-US" dirty="0"/>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 printable version of this sheet can be found in the lesson package</a:t>
            </a:r>
          </a:p>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o9ulSfCGMU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www.youtube.com/watch?v=cSJmTrxO16M" TargetMode="Externa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youtube.com/watch?v=4xG2aJa6UyY" TargetMode="Externa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55180"/>
            <a:ext cx="18288000" cy="1020729"/>
            <a:chOff x="0" y="0"/>
            <a:chExt cx="24384000" cy="1360972"/>
          </a:xfrm>
        </p:grpSpPr>
        <p:sp>
          <p:nvSpPr>
            <p:cNvPr id="3" name="Freeform 3"/>
            <p:cNvSpPr/>
            <p:nvPr/>
          </p:nvSpPr>
          <p:spPr>
            <a:xfrm>
              <a:off x="0" y="0"/>
              <a:ext cx="24384000" cy="1360932"/>
            </a:xfrm>
            <a:custGeom>
              <a:avLst/>
              <a:gdLst/>
              <a:ahLst/>
              <a:cxnLst/>
              <a:rect l="l" t="t" r="r" b="b"/>
              <a:pathLst>
                <a:path w="24384000" h="1360932">
                  <a:moveTo>
                    <a:pt x="0" y="0"/>
                  </a:moveTo>
                  <a:lnTo>
                    <a:pt x="24384000" y="0"/>
                  </a:lnTo>
                  <a:lnTo>
                    <a:pt x="24384000" y="1360932"/>
                  </a:lnTo>
                  <a:lnTo>
                    <a:pt x="0" y="1360932"/>
                  </a:lnTo>
                  <a:close/>
                </a:path>
              </a:pathLst>
            </a:custGeom>
            <a:solidFill>
              <a:srgbClr val="71FFE4"/>
            </a:solidFill>
          </p:spPr>
          <p:txBody>
            <a:bodyPr/>
            <a:lstStyle/>
            <a:p>
              <a:endParaRPr lang="en-US"/>
            </a:p>
          </p:txBody>
        </p:sp>
      </p:grpSp>
      <p:sp>
        <p:nvSpPr>
          <p:cNvPr id="4" name="Freeform 4" descr="A black and white text  Description automatically generated"/>
          <p:cNvSpPr/>
          <p:nvPr/>
        </p:nvSpPr>
        <p:spPr>
          <a:xfrm>
            <a:off x="17070398" y="355416"/>
            <a:ext cx="1214438" cy="842962"/>
          </a:xfrm>
          <a:custGeom>
            <a:avLst/>
            <a:gdLst/>
            <a:ahLst/>
            <a:cxnLst/>
            <a:rect l="l" t="t" r="r" b="b"/>
            <a:pathLst>
              <a:path w="1214438" h="842962">
                <a:moveTo>
                  <a:pt x="0" y="0"/>
                </a:moveTo>
                <a:lnTo>
                  <a:pt x="1214437" y="0"/>
                </a:lnTo>
                <a:lnTo>
                  <a:pt x="1214437" y="842962"/>
                </a:lnTo>
                <a:lnTo>
                  <a:pt x="0" y="842962"/>
                </a:lnTo>
                <a:lnTo>
                  <a:pt x="0" y="0"/>
                </a:lnTo>
                <a:close/>
              </a:path>
            </a:pathLst>
          </a:custGeom>
          <a:blipFill>
            <a:blip r:embed="rId2"/>
            <a:stretch>
              <a:fillRect l="-56" r="-56"/>
            </a:stretch>
          </a:blipFill>
        </p:spPr>
        <p:txBody>
          <a:bodyPr/>
          <a:lstStyle/>
          <a:p>
            <a:endParaRPr lang="en-US"/>
          </a:p>
        </p:txBody>
      </p:sp>
      <p:sp>
        <p:nvSpPr>
          <p:cNvPr id="5" name="Freeform 5" descr="A blue background with black letters  Description automatically generated"/>
          <p:cNvSpPr/>
          <p:nvPr/>
        </p:nvSpPr>
        <p:spPr>
          <a:xfrm>
            <a:off x="6515943" y="316354"/>
            <a:ext cx="5426679" cy="954888"/>
          </a:xfrm>
          <a:custGeom>
            <a:avLst/>
            <a:gdLst/>
            <a:ahLst/>
            <a:cxnLst/>
            <a:rect l="l" t="t" r="r" b="b"/>
            <a:pathLst>
              <a:path w="5426679" h="954888">
                <a:moveTo>
                  <a:pt x="0" y="0"/>
                </a:moveTo>
                <a:lnTo>
                  <a:pt x="5426679" y="0"/>
                </a:lnTo>
                <a:lnTo>
                  <a:pt x="5426679" y="954888"/>
                </a:lnTo>
                <a:lnTo>
                  <a:pt x="0" y="954888"/>
                </a:lnTo>
                <a:lnTo>
                  <a:pt x="0" y="0"/>
                </a:lnTo>
                <a:close/>
              </a:path>
            </a:pathLst>
          </a:custGeom>
          <a:blipFill>
            <a:blip r:embed="rId3"/>
            <a:stretch>
              <a:fillRect t="-1112" b="-1112"/>
            </a:stretch>
          </a:blipFill>
        </p:spPr>
        <p:txBody>
          <a:bodyPr/>
          <a:lstStyle/>
          <a:p>
            <a:endParaRPr lang="en-US"/>
          </a:p>
        </p:txBody>
      </p:sp>
      <p:sp>
        <p:nvSpPr>
          <p:cNvPr id="6" name="Freeform 6" descr="A black letter on a white background  Description automatically generated"/>
          <p:cNvSpPr/>
          <p:nvPr/>
        </p:nvSpPr>
        <p:spPr>
          <a:xfrm>
            <a:off x="4331238" y="2057110"/>
            <a:ext cx="9607379" cy="769275"/>
          </a:xfrm>
          <a:custGeom>
            <a:avLst/>
            <a:gdLst/>
            <a:ahLst/>
            <a:cxnLst/>
            <a:rect l="l" t="t" r="r" b="b"/>
            <a:pathLst>
              <a:path w="9607379" h="769275">
                <a:moveTo>
                  <a:pt x="0" y="0"/>
                </a:moveTo>
                <a:lnTo>
                  <a:pt x="9607379" y="0"/>
                </a:lnTo>
                <a:lnTo>
                  <a:pt x="9607379" y="769275"/>
                </a:lnTo>
                <a:lnTo>
                  <a:pt x="0" y="769275"/>
                </a:lnTo>
                <a:lnTo>
                  <a:pt x="0" y="0"/>
                </a:lnTo>
                <a:close/>
              </a:path>
            </a:pathLst>
          </a:custGeom>
          <a:blipFill>
            <a:blip r:embed="rId4"/>
            <a:stretch>
              <a:fillRect l="-1001" r="-1001"/>
            </a:stretch>
          </a:blipFill>
        </p:spPr>
        <p:txBody>
          <a:bodyPr/>
          <a:lstStyle/>
          <a:p>
            <a:endParaRPr lang="en-US"/>
          </a:p>
        </p:txBody>
      </p:sp>
      <p:sp>
        <p:nvSpPr>
          <p:cNvPr id="7" name="Freeform 7" descr="A black text on a white background  Description automatically generated"/>
          <p:cNvSpPr/>
          <p:nvPr/>
        </p:nvSpPr>
        <p:spPr>
          <a:xfrm>
            <a:off x="4660750" y="2823885"/>
            <a:ext cx="9144000" cy="2009817"/>
          </a:xfrm>
          <a:custGeom>
            <a:avLst/>
            <a:gdLst/>
            <a:ahLst/>
            <a:cxnLst/>
            <a:rect l="l" t="t" r="r" b="b"/>
            <a:pathLst>
              <a:path w="9144000" h="2009817">
                <a:moveTo>
                  <a:pt x="0" y="0"/>
                </a:moveTo>
                <a:lnTo>
                  <a:pt x="9144000" y="0"/>
                </a:lnTo>
                <a:lnTo>
                  <a:pt x="9144000" y="2009817"/>
                </a:lnTo>
                <a:lnTo>
                  <a:pt x="0" y="2009817"/>
                </a:lnTo>
                <a:lnTo>
                  <a:pt x="0" y="0"/>
                </a:lnTo>
                <a:close/>
              </a:path>
            </a:pathLst>
          </a:custGeom>
          <a:blipFill>
            <a:blip r:embed="rId5"/>
            <a:stretch>
              <a:fillRect/>
            </a:stretch>
          </a:blipFill>
        </p:spPr>
        <p:txBody>
          <a:bodyPr/>
          <a:lstStyle/>
          <a:p>
            <a:endParaRPr lang="en-US"/>
          </a:p>
        </p:txBody>
      </p:sp>
      <p:sp>
        <p:nvSpPr>
          <p:cNvPr id="8" name="Freeform 8" descr="A cartoon of a worm and a sun  Description automatically generated"/>
          <p:cNvSpPr/>
          <p:nvPr/>
        </p:nvSpPr>
        <p:spPr>
          <a:xfrm>
            <a:off x="6932530" y="5139639"/>
            <a:ext cx="4419205" cy="3597878"/>
          </a:xfrm>
          <a:custGeom>
            <a:avLst/>
            <a:gdLst/>
            <a:ahLst/>
            <a:cxnLst/>
            <a:rect l="l" t="t" r="r" b="b"/>
            <a:pathLst>
              <a:path w="4419205" h="3597878">
                <a:moveTo>
                  <a:pt x="0" y="0"/>
                </a:moveTo>
                <a:lnTo>
                  <a:pt x="4419206" y="0"/>
                </a:lnTo>
                <a:lnTo>
                  <a:pt x="4419206" y="3597877"/>
                </a:lnTo>
                <a:lnTo>
                  <a:pt x="0" y="3597877"/>
                </a:lnTo>
                <a:lnTo>
                  <a:pt x="0" y="0"/>
                </a:lnTo>
                <a:close/>
              </a:path>
            </a:pathLst>
          </a:custGeom>
          <a:blipFill>
            <a:blip r:embed="rId6"/>
            <a:stretch>
              <a:fillRect t="-72" b="-72"/>
            </a:stretch>
          </a:blipFill>
        </p:spPr>
        <p:txBody>
          <a:bodyPr/>
          <a:lstStyle/>
          <a:p>
            <a:endParaRPr lang="en-US"/>
          </a:p>
        </p:txBody>
      </p:sp>
      <p:sp>
        <p:nvSpPr>
          <p:cNvPr id="9" name="Freeform 9" descr="A close-up of a blue background  Description automatically generated"/>
          <p:cNvSpPr/>
          <p:nvPr/>
        </p:nvSpPr>
        <p:spPr>
          <a:xfrm>
            <a:off x="14611" y="9292704"/>
            <a:ext cx="18277701" cy="994389"/>
          </a:xfrm>
          <a:custGeom>
            <a:avLst/>
            <a:gdLst/>
            <a:ahLst/>
            <a:cxnLst/>
            <a:rect l="l" t="t" r="r" b="b"/>
            <a:pathLst>
              <a:path w="18277701" h="994389">
                <a:moveTo>
                  <a:pt x="0" y="0"/>
                </a:moveTo>
                <a:lnTo>
                  <a:pt x="18277701" y="0"/>
                </a:lnTo>
                <a:lnTo>
                  <a:pt x="18277701" y="994389"/>
                </a:lnTo>
                <a:lnTo>
                  <a:pt x="0" y="994389"/>
                </a:lnTo>
                <a:lnTo>
                  <a:pt x="0" y="0"/>
                </a:lnTo>
                <a:close/>
              </a:path>
            </a:pathLst>
          </a:custGeom>
          <a:blipFill>
            <a:blip r:embed="rId7"/>
            <a:stretch>
              <a:fillRect t="-7510" b="-7510"/>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20153" y="1542710"/>
            <a:ext cx="9057990" cy="1095375"/>
          </a:xfrm>
          <a:prstGeom prst="rect">
            <a:avLst/>
          </a:prstGeom>
        </p:spPr>
        <p:txBody>
          <a:bodyPr lIns="0" tIns="0" rIns="0" bIns="0" rtlCol="0" anchor="t">
            <a:spAutoFit/>
          </a:bodyPr>
          <a:lstStyle/>
          <a:p>
            <a:pPr algn="ctr">
              <a:lnSpc>
                <a:spcPts val="4320"/>
              </a:lnSpc>
            </a:pPr>
            <a:r>
              <a:rPr lang="en-US" sz="3600" u="sng">
                <a:solidFill>
                  <a:srgbClr val="0563C1"/>
                </a:solidFill>
                <a:latin typeface="Rubik 1 Bold"/>
                <a:hlinkClick r:id="rId3" tooltip="https://www.youtube.com/watch?v=o9ulSfCGMUs"/>
              </a:rPr>
              <a:t>Video: Guide to Maintaining Friendships</a:t>
            </a:r>
          </a:p>
          <a:p>
            <a:pPr algn="ctr">
              <a:lnSpc>
                <a:spcPts val="4320"/>
              </a:lnSpc>
            </a:pPr>
            <a:endParaRPr lang="en-US" sz="3600" u="sng">
              <a:solidFill>
                <a:srgbClr val="0563C1"/>
              </a:solidFill>
              <a:latin typeface="Rubik 1 Bold"/>
              <a:hlinkClick r:id="rId3" tooltip="https://www.youtube.com/watch?v=o9ulSfCGMUs"/>
            </a:endParaRPr>
          </a:p>
        </p:txBody>
      </p:sp>
      <p:sp>
        <p:nvSpPr>
          <p:cNvPr id="3" name="TextBox 3"/>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How to Maintain Friendships</a:t>
            </a:r>
          </a:p>
        </p:txBody>
      </p:sp>
      <p:grpSp>
        <p:nvGrpSpPr>
          <p:cNvPr id="4" name="Group 4"/>
          <p:cNvGrpSpPr/>
          <p:nvPr/>
        </p:nvGrpSpPr>
        <p:grpSpPr>
          <a:xfrm>
            <a:off x="3417051" y="1436751"/>
            <a:ext cx="11448120" cy="8552763"/>
            <a:chOff x="0" y="0"/>
            <a:chExt cx="15264160" cy="11403684"/>
          </a:xfrm>
        </p:grpSpPr>
        <p:sp>
          <p:nvSpPr>
            <p:cNvPr id="5" name="Freeform 5"/>
            <p:cNvSpPr/>
            <p:nvPr/>
          </p:nvSpPr>
          <p:spPr>
            <a:xfrm>
              <a:off x="0" y="0"/>
              <a:ext cx="15264130" cy="11403711"/>
            </a:xfrm>
            <a:custGeom>
              <a:avLst/>
              <a:gdLst/>
              <a:ahLst/>
              <a:cxnLst/>
              <a:rect l="l" t="t" r="r" b="b"/>
              <a:pathLst>
                <a:path w="15264130" h="11403711">
                  <a:moveTo>
                    <a:pt x="38100" y="0"/>
                  </a:moveTo>
                  <a:lnTo>
                    <a:pt x="15226030" y="0"/>
                  </a:lnTo>
                  <a:cubicBezTo>
                    <a:pt x="15247113" y="0"/>
                    <a:pt x="15264130" y="17018"/>
                    <a:pt x="15264130" y="38100"/>
                  </a:cubicBezTo>
                  <a:lnTo>
                    <a:pt x="15264130" y="11365611"/>
                  </a:lnTo>
                  <a:cubicBezTo>
                    <a:pt x="15264130" y="11386693"/>
                    <a:pt x="15247113" y="11403711"/>
                    <a:pt x="15226030" y="11403711"/>
                  </a:cubicBezTo>
                  <a:lnTo>
                    <a:pt x="38100" y="11403711"/>
                  </a:lnTo>
                  <a:cubicBezTo>
                    <a:pt x="17018" y="11403711"/>
                    <a:pt x="0" y="11386693"/>
                    <a:pt x="0" y="11365611"/>
                  </a:cubicBezTo>
                  <a:lnTo>
                    <a:pt x="0" y="38100"/>
                  </a:lnTo>
                  <a:cubicBezTo>
                    <a:pt x="0" y="17018"/>
                    <a:pt x="17018" y="0"/>
                    <a:pt x="38100" y="0"/>
                  </a:cubicBezTo>
                  <a:moveTo>
                    <a:pt x="38100" y="76200"/>
                  </a:moveTo>
                  <a:lnTo>
                    <a:pt x="38100" y="38100"/>
                  </a:lnTo>
                  <a:lnTo>
                    <a:pt x="76200" y="38100"/>
                  </a:lnTo>
                  <a:lnTo>
                    <a:pt x="76200" y="11365611"/>
                  </a:lnTo>
                  <a:lnTo>
                    <a:pt x="38100" y="11365611"/>
                  </a:lnTo>
                  <a:lnTo>
                    <a:pt x="38100" y="11327511"/>
                  </a:lnTo>
                  <a:lnTo>
                    <a:pt x="15226030" y="11327511"/>
                  </a:lnTo>
                  <a:lnTo>
                    <a:pt x="15226030" y="11365611"/>
                  </a:lnTo>
                  <a:lnTo>
                    <a:pt x="15187930" y="11365611"/>
                  </a:lnTo>
                  <a:lnTo>
                    <a:pt x="15187930" y="38100"/>
                  </a:lnTo>
                  <a:lnTo>
                    <a:pt x="15226030" y="38100"/>
                  </a:lnTo>
                  <a:lnTo>
                    <a:pt x="15226030" y="76200"/>
                  </a:lnTo>
                  <a:lnTo>
                    <a:pt x="38100" y="76200"/>
                  </a:lnTo>
                  <a:close/>
                </a:path>
              </a:pathLst>
            </a:custGeom>
            <a:solidFill>
              <a:srgbClr val="71FFE4"/>
            </a:solidFill>
          </p:spPr>
          <p:txBody>
            <a:bodyPr/>
            <a:lstStyle/>
            <a:p>
              <a:endParaRPr lang="en-US"/>
            </a:p>
          </p:txBody>
        </p:sp>
      </p:grpSp>
      <p:sp>
        <p:nvSpPr>
          <p:cNvPr id="6" name="Freeform 6"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4"/>
            <a:stretch>
              <a:fillRect l="-1351" r="-1351"/>
            </a:stretch>
          </a:blipFill>
        </p:spPr>
        <p:txBody>
          <a:bodyPr/>
          <a:lstStyle/>
          <a:p>
            <a:endParaRPr lang="en-US"/>
          </a:p>
        </p:txBody>
      </p:sp>
      <p:sp>
        <p:nvSpPr>
          <p:cNvPr id="7" name="AutoShape 7"/>
          <p:cNvSpPr/>
          <p:nvPr/>
        </p:nvSpPr>
        <p:spPr>
          <a:xfrm rot="27368">
            <a:off x="140612" y="894194"/>
            <a:ext cx="10767920" cy="0"/>
          </a:xfrm>
          <a:prstGeom prst="line">
            <a:avLst/>
          </a:prstGeom>
          <a:ln w="47625" cap="rnd">
            <a:solidFill>
              <a:srgbClr val="71FFE4"/>
            </a:solidFill>
            <a:prstDash val="solid"/>
            <a:headEnd type="none" w="sm" len="sm"/>
            <a:tailEnd type="none" w="sm" len="sm"/>
          </a:ln>
        </p:spPr>
        <p:txBody>
          <a:bodyPr/>
          <a:lstStyle/>
          <a:p>
            <a:endParaRPr lang="en-US"/>
          </a:p>
        </p:txBody>
      </p:sp>
      <p:sp>
        <p:nvSpPr>
          <p:cNvPr id="8" name="Freeform 8" descr="A drawing of a television  Description automatically generated"/>
          <p:cNvSpPr/>
          <p:nvPr/>
        </p:nvSpPr>
        <p:spPr>
          <a:xfrm>
            <a:off x="6179031" y="2874232"/>
            <a:ext cx="5926206" cy="6172200"/>
          </a:xfrm>
          <a:custGeom>
            <a:avLst/>
            <a:gdLst/>
            <a:ahLst/>
            <a:cxnLst/>
            <a:rect l="l" t="t" r="r" b="b"/>
            <a:pathLst>
              <a:path w="5926206" h="6172200">
                <a:moveTo>
                  <a:pt x="0" y="0"/>
                </a:moveTo>
                <a:lnTo>
                  <a:pt x="5926206" y="0"/>
                </a:lnTo>
                <a:lnTo>
                  <a:pt x="5926206" y="6172200"/>
                </a:lnTo>
                <a:lnTo>
                  <a:pt x="0" y="6172200"/>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8377" y="4437464"/>
            <a:ext cx="17501524" cy="5446529"/>
            <a:chOff x="0" y="0"/>
            <a:chExt cx="23335366" cy="7549168"/>
          </a:xfrm>
        </p:grpSpPr>
        <p:sp>
          <p:nvSpPr>
            <p:cNvPr id="3" name="Freeform 3"/>
            <p:cNvSpPr/>
            <p:nvPr/>
          </p:nvSpPr>
          <p:spPr>
            <a:xfrm>
              <a:off x="0" y="0"/>
              <a:ext cx="23335362" cy="7549134"/>
            </a:xfrm>
            <a:custGeom>
              <a:avLst/>
              <a:gdLst/>
              <a:ahLst/>
              <a:cxnLst/>
              <a:rect l="l" t="t" r="r" b="b"/>
              <a:pathLst>
                <a:path w="23335362" h="7549134">
                  <a:moveTo>
                    <a:pt x="0" y="0"/>
                  </a:moveTo>
                  <a:lnTo>
                    <a:pt x="23335362" y="0"/>
                  </a:lnTo>
                  <a:lnTo>
                    <a:pt x="23335362" y="7549134"/>
                  </a:lnTo>
                  <a:lnTo>
                    <a:pt x="0" y="7549134"/>
                  </a:lnTo>
                  <a:close/>
                </a:path>
              </a:pathLst>
            </a:custGeom>
            <a:solidFill>
              <a:srgbClr val="71FFE4"/>
            </a:solidFill>
          </p:spPr>
          <p:txBody>
            <a:bodyPr/>
            <a:lstStyle/>
            <a:p>
              <a:endParaRPr lang="en-US"/>
            </a:p>
          </p:txBody>
        </p:sp>
      </p:grpSp>
      <p:sp>
        <p:nvSpPr>
          <p:cNvPr id="6" name="TextBox 6"/>
          <p:cNvSpPr txBox="1"/>
          <p:nvPr/>
        </p:nvSpPr>
        <p:spPr>
          <a:xfrm>
            <a:off x="216425" y="1460859"/>
            <a:ext cx="18105118" cy="3124200"/>
          </a:xfrm>
          <a:prstGeom prst="rect">
            <a:avLst/>
          </a:prstGeom>
        </p:spPr>
        <p:txBody>
          <a:bodyPr lIns="0" tIns="0" rIns="0" bIns="0" rtlCol="0" anchor="t">
            <a:spAutoFit/>
          </a:bodyPr>
          <a:lstStyle/>
          <a:p>
            <a:pPr algn="l">
              <a:lnSpc>
                <a:spcPts val="5040"/>
              </a:lnSpc>
            </a:pPr>
            <a:r>
              <a:rPr lang="en-US" sz="4200">
                <a:solidFill>
                  <a:srgbClr val="000000"/>
                </a:solidFill>
                <a:latin typeface="Rubik 1 Bold"/>
              </a:rPr>
              <a:t>Take a moment to think about your good friend.</a:t>
            </a:r>
          </a:p>
          <a:p>
            <a:pPr algn="l">
              <a:lnSpc>
                <a:spcPts val="3960"/>
              </a:lnSpc>
            </a:pPr>
            <a:endParaRPr lang="en-US" sz="4200">
              <a:solidFill>
                <a:srgbClr val="000000"/>
              </a:solidFill>
              <a:latin typeface="Rubik 1 Bold"/>
            </a:endParaRPr>
          </a:p>
          <a:p>
            <a:pPr marL="597217" lvl="1" indent="-298609" algn="l">
              <a:lnSpc>
                <a:spcPts val="3960"/>
              </a:lnSpc>
              <a:buFont typeface="Arial"/>
              <a:buChar char="•"/>
            </a:pPr>
            <a:r>
              <a:rPr lang="en-US" sz="3300">
                <a:solidFill>
                  <a:srgbClr val="000000"/>
                </a:solidFill>
                <a:latin typeface="Rubik 1"/>
              </a:rPr>
              <a:t>How was the friendship created?</a:t>
            </a:r>
          </a:p>
          <a:p>
            <a:pPr marL="597217" lvl="1" indent="-298609" algn="l">
              <a:lnSpc>
                <a:spcPts val="3960"/>
              </a:lnSpc>
              <a:buFont typeface="Arial"/>
              <a:buChar char="•"/>
            </a:pPr>
            <a:r>
              <a:rPr lang="en-US" sz="3300">
                <a:solidFill>
                  <a:srgbClr val="000000"/>
                </a:solidFill>
                <a:latin typeface="Rubik 1"/>
              </a:rPr>
              <a:t>Has the friendship changed over time?  How?</a:t>
            </a:r>
          </a:p>
          <a:p>
            <a:pPr marL="597217" lvl="1" indent="-298609" algn="l">
              <a:lnSpc>
                <a:spcPts val="3960"/>
              </a:lnSpc>
              <a:buFont typeface="Arial"/>
              <a:buChar char="•"/>
            </a:pPr>
            <a:r>
              <a:rPr lang="en-US" sz="3300">
                <a:solidFill>
                  <a:srgbClr val="000000"/>
                </a:solidFill>
                <a:latin typeface="Rubik 1"/>
              </a:rPr>
              <a:t>What can maintain or strengthen this friendship?</a:t>
            </a:r>
          </a:p>
          <a:p>
            <a:pPr marL="597217" lvl="1" indent="-298609" algn="l">
              <a:lnSpc>
                <a:spcPts val="3960"/>
              </a:lnSpc>
            </a:pPr>
            <a:endParaRPr lang="en-US" sz="3300">
              <a:solidFill>
                <a:srgbClr val="000000"/>
              </a:solidFill>
              <a:latin typeface="Rubik 1"/>
            </a:endParaRPr>
          </a:p>
        </p:txBody>
      </p:sp>
      <p:sp>
        <p:nvSpPr>
          <p:cNvPr id="7" name="TextBox 7"/>
          <p:cNvSpPr txBox="1"/>
          <p:nvPr/>
        </p:nvSpPr>
        <p:spPr>
          <a:xfrm>
            <a:off x="4351650" y="4883662"/>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Think-Pair-Share</a:t>
            </a:r>
          </a:p>
        </p:txBody>
      </p:sp>
      <p:sp>
        <p:nvSpPr>
          <p:cNvPr id="8" name="TextBox 8"/>
          <p:cNvSpPr txBox="1"/>
          <p:nvPr/>
        </p:nvSpPr>
        <p:spPr>
          <a:xfrm>
            <a:off x="1252412" y="6515011"/>
            <a:ext cx="15807942" cy="2562225"/>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Why do we enter relationships?</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What makes a relationship that you choose like your friends different from those you don't choose like your family?</a:t>
            </a:r>
          </a:p>
        </p:txBody>
      </p:sp>
      <p:sp>
        <p:nvSpPr>
          <p:cNvPr id="9" name="TextBox 9"/>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Friendships</a:t>
            </a:r>
          </a:p>
        </p:txBody>
      </p:sp>
      <p:sp>
        <p:nvSpPr>
          <p:cNvPr id="10" name="Freeform 10"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11" name="AutoShape 11"/>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557644"/>
            <a:ext cx="18288000" cy="1729590"/>
            <a:chOff x="0" y="0"/>
            <a:chExt cx="24384000" cy="2306120"/>
          </a:xfrm>
        </p:grpSpPr>
        <p:sp>
          <p:nvSpPr>
            <p:cNvPr id="3" name="Freeform 3"/>
            <p:cNvSpPr/>
            <p:nvPr/>
          </p:nvSpPr>
          <p:spPr>
            <a:xfrm>
              <a:off x="0" y="0"/>
              <a:ext cx="24383933" cy="2306066"/>
            </a:xfrm>
            <a:custGeom>
              <a:avLst/>
              <a:gdLst/>
              <a:ahLst/>
              <a:cxnLst/>
              <a:rect l="l" t="t" r="r" b="b"/>
              <a:pathLst>
                <a:path w="24383933" h="2306066">
                  <a:moveTo>
                    <a:pt x="0" y="0"/>
                  </a:moveTo>
                  <a:lnTo>
                    <a:pt x="24383933" y="0"/>
                  </a:lnTo>
                  <a:lnTo>
                    <a:pt x="24383933" y="2306066"/>
                  </a:lnTo>
                  <a:lnTo>
                    <a:pt x="0" y="2306066"/>
                  </a:lnTo>
                  <a:close/>
                </a:path>
              </a:pathLst>
            </a:custGeom>
            <a:solidFill>
              <a:srgbClr val="71FFE4"/>
            </a:solidFill>
          </p:spPr>
          <p:txBody>
            <a:bodyPr/>
            <a:lstStyle/>
            <a:p>
              <a:endParaRPr lang="en-US"/>
            </a:p>
          </p:txBody>
        </p:sp>
      </p:grpSp>
      <p:sp>
        <p:nvSpPr>
          <p:cNvPr id="4" name="TextBox 4"/>
          <p:cNvSpPr txBox="1"/>
          <p:nvPr/>
        </p:nvSpPr>
        <p:spPr>
          <a:xfrm>
            <a:off x="1696046" y="1614000"/>
            <a:ext cx="16119515" cy="6391275"/>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provide comfort and joy in difficult or happy moments</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help develop social skills</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provide us with important and honest feedback</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Help develop social skills towards having a romantic relationship</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improve well-being and longevity</a:t>
            </a:r>
          </a:p>
        </p:txBody>
      </p:sp>
      <p:sp>
        <p:nvSpPr>
          <p:cNvPr id="5" name="Freeform 5"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6" name="AutoShape 6"/>
          <p:cNvSpPr/>
          <p:nvPr/>
        </p:nvSpPr>
        <p:spPr>
          <a:xfrm rot="27368">
            <a:off x="161207" y="914788"/>
            <a:ext cx="10767920" cy="0"/>
          </a:xfrm>
          <a:prstGeom prst="line">
            <a:avLst/>
          </a:prstGeom>
          <a:ln w="47625" cap="rnd">
            <a:solidFill>
              <a:srgbClr val="71FFE4"/>
            </a:solidFill>
            <a:prstDash val="solid"/>
            <a:headEnd type="none" w="sm" len="sm"/>
            <a:tailEnd type="none" w="sm" len="sm"/>
          </a:ln>
        </p:spPr>
        <p:txBody>
          <a:bodyPr/>
          <a:lstStyle/>
          <a:p>
            <a:endParaRPr lang="en-US"/>
          </a:p>
        </p:txBody>
      </p:sp>
      <p:sp>
        <p:nvSpPr>
          <p:cNvPr id="7" name="Freeform 7"/>
          <p:cNvSpPr/>
          <p:nvPr/>
        </p:nvSpPr>
        <p:spPr>
          <a:xfrm>
            <a:off x="-1068299" y="6479695"/>
            <a:ext cx="4308299" cy="4308299"/>
          </a:xfrm>
          <a:custGeom>
            <a:avLst/>
            <a:gdLst/>
            <a:ahLst/>
            <a:cxnLst/>
            <a:rect l="l" t="t" r="r" b="b"/>
            <a:pathLst>
              <a:path w="4308299" h="4308299">
                <a:moveTo>
                  <a:pt x="0" y="0"/>
                </a:moveTo>
                <a:lnTo>
                  <a:pt x="4308298" y="0"/>
                </a:lnTo>
                <a:lnTo>
                  <a:pt x="4308298" y="4308298"/>
                </a:lnTo>
                <a:lnTo>
                  <a:pt x="0" y="43082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Healthy Relationships Can...</a:t>
            </a:r>
          </a:p>
        </p:txBody>
      </p:sp>
      <p:sp>
        <p:nvSpPr>
          <p:cNvPr id="9" name="TextBox 9"/>
          <p:cNvSpPr txBox="1"/>
          <p:nvPr/>
        </p:nvSpPr>
        <p:spPr>
          <a:xfrm>
            <a:off x="3821607" y="9066156"/>
            <a:ext cx="13845656"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Clear expectations are key to a healthy relationship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6845807" y="55480"/>
            <a:ext cx="1298866" cy="930546"/>
          </a:xfrm>
          <a:custGeom>
            <a:avLst/>
            <a:gdLst/>
            <a:ahLst/>
            <a:cxnLst/>
            <a:rect l="l" t="t" r="r" b="b"/>
            <a:pathLst>
              <a:path w="1298866" h="930546">
                <a:moveTo>
                  <a:pt x="0" y="0"/>
                </a:moveTo>
                <a:lnTo>
                  <a:pt x="1298866" y="0"/>
                </a:lnTo>
                <a:lnTo>
                  <a:pt x="1298866" y="930547"/>
                </a:lnTo>
                <a:lnTo>
                  <a:pt x="0" y="930547"/>
                </a:lnTo>
                <a:lnTo>
                  <a:pt x="0" y="0"/>
                </a:lnTo>
                <a:close/>
              </a:path>
            </a:pathLst>
          </a:custGeom>
          <a:blipFill>
            <a:blip r:embed="rId3"/>
            <a:stretch>
              <a:fillRect l="-1351" r="-1351"/>
            </a:stretch>
          </a:blipFill>
        </p:spPr>
        <p:txBody>
          <a:bodyPr/>
          <a:lstStyle/>
          <a:p>
            <a:endParaRPr lang="en-US"/>
          </a:p>
        </p:txBody>
      </p:sp>
      <p:sp>
        <p:nvSpPr>
          <p:cNvPr id="3" name="TextBox 3"/>
          <p:cNvSpPr txBox="1"/>
          <p:nvPr/>
        </p:nvSpPr>
        <p:spPr>
          <a:xfrm>
            <a:off x="91440" y="118338"/>
            <a:ext cx="12038950"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Healthy Relationships Continued</a:t>
            </a:r>
          </a:p>
        </p:txBody>
      </p:sp>
      <p:sp>
        <p:nvSpPr>
          <p:cNvPr id="4" name="TextBox 4"/>
          <p:cNvSpPr txBox="1"/>
          <p:nvPr/>
        </p:nvSpPr>
        <p:spPr>
          <a:xfrm>
            <a:off x="4665139" y="2188239"/>
            <a:ext cx="2875417" cy="733425"/>
          </a:xfrm>
          <a:prstGeom prst="rect">
            <a:avLst/>
          </a:prstGeom>
        </p:spPr>
        <p:txBody>
          <a:bodyPr lIns="0" tIns="0" rIns="0" bIns="0" rtlCol="0" anchor="t">
            <a:spAutoFit/>
          </a:bodyPr>
          <a:lstStyle/>
          <a:p>
            <a:pPr algn="l">
              <a:lnSpc>
                <a:spcPts val="5759"/>
              </a:lnSpc>
            </a:pPr>
            <a:r>
              <a:rPr lang="en-US" sz="4800" spc="44" dirty="0">
                <a:solidFill>
                  <a:srgbClr val="000000"/>
                </a:solidFill>
                <a:latin typeface="Rubik 1 Bold"/>
                <a:cs typeface="Rubik 1 Bold"/>
              </a:rPr>
              <a:t>FRIENDS</a:t>
            </a:r>
          </a:p>
        </p:txBody>
      </p:sp>
      <p:sp>
        <p:nvSpPr>
          <p:cNvPr id="5" name="TextBox 5"/>
          <p:cNvSpPr txBox="1"/>
          <p:nvPr/>
        </p:nvSpPr>
        <p:spPr>
          <a:xfrm>
            <a:off x="11134976" y="2215103"/>
            <a:ext cx="3914275" cy="733425"/>
          </a:xfrm>
          <a:prstGeom prst="rect">
            <a:avLst/>
          </a:prstGeom>
        </p:spPr>
        <p:txBody>
          <a:bodyPr lIns="0" tIns="0" rIns="0" bIns="0" rtlCol="0" anchor="t">
            <a:spAutoFit/>
          </a:bodyPr>
          <a:lstStyle/>
          <a:p>
            <a:pPr algn="l">
              <a:lnSpc>
                <a:spcPts val="5759"/>
              </a:lnSpc>
            </a:pPr>
            <a:r>
              <a:rPr lang="en-US" sz="4800" spc="44" dirty="0">
                <a:solidFill>
                  <a:srgbClr val="000000"/>
                </a:solidFill>
                <a:latin typeface="Rubik 1 Bold"/>
                <a:cs typeface="Rubik 1 Bold"/>
              </a:rPr>
              <a:t>STRANGERS</a:t>
            </a:r>
          </a:p>
        </p:txBody>
      </p:sp>
      <p:sp>
        <p:nvSpPr>
          <p:cNvPr id="6" name="AutoShape 6"/>
          <p:cNvSpPr/>
          <p:nvPr/>
        </p:nvSpPr>
        <p:spPr>
          <a:xfrm rot="5418952">
            <a:off x="5946354" y="5633392"/>
            <a:ext cx="6826952" cy="0"/>
          </a:xfrm>
          <a:prstGeom prst="line">
            <a:avLst/>
          </a:prstGeom>
          <a:ln w="19050" cap="rnd">
            <a:solidFill>
              <a:srgbClr val="000000"/>
            </a:solidFill>
            <a:prstDash val="solid"/>
            <a:headEnd type="none" w="sm" len="sm"/>
            <a:tailEnd type="none" w="sm" len="sm"/>
          </a:ln>
        </p:spPr>
        <p:txBody>
          <a:bodyPr/>
          <a:lstStyle/>
          <a:p>
            <a:endParaRPr lang="en-US"/>
          </a:p>
        </p:txBody>
      </p:sp>
      <p:sp>
        <p:nvSpPr>
          <p:cNvPr id="7" name="AutoShape 7"/>
          <p:cNvSpPr/>
          <p:nvPr/>
        </p:nvSpPr>
        <p:spPr>
          <a:xfrm flipH="1">
            <a:off x="3152133" y="3086550"/>
            <a:ext cx="12909665" cy="0"/>
          </a:xfrm>
          <a:prstGeom prst="line">
            <a:avLst/>
          </a:prstGeom>
          <a:ln w="19050" cap="rnd">
            <a:solidFill>
              <a:srgbClr val="000000"/>
            </a:solidFill>
            <a:prstDash val="solid"/>
            <a:headEnd type="none" w="sm" len="sm"/>
            <a:tailEnd type="none" w="sm" len="sm"/>
          </a:ln>
        </p:spPr>
        <p:txBody>
          <a:bodyPr/>
          <a:lstStyle/>
          <a:p>
            <a:endParaRPr lang="en-US"/>
          </a:p>
        </p:txBody>
      </p:sp>
      <p:sp>
        <p:nvSpPr>
          <p:cNvPr id="8" name="AutoShape 8"/>
          <p:cNvSpPr/>
          <p:nvPr/>
        </p:nvSpPr>
        <p:spPr>
          <a:xfrm>
            <a:off x="140783" y="851673"/>
            <a:ext cx="10767579" cy="85725"/>
          </a:xfrm>
          <a:prstGeom prst="line">
            <a:avLst/>
          </a:prstGeom>
          <a:ln w="47625" cap="rnd">
            <a:solidFill>
              <a:srgbClr val="71FFE4"/>
            </a:solidFill>
            <a:prstDash val="solid"/>
            <a:headEnd type="none" w="sm" len="sm"/>
            <a:tailEnd type="none" w="sm" len="sm"/>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38614" y="2087307"/>
            <a:ext cx="16119515" cy="5114925"/>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What characteristics or personality traits can you bring to a friendship?</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What characteristics or personality traits are you looking for in a friend?</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What characteristics would you like to avoid in a friend or relationship?</a:t>
            </a:r>
          </a:p>
        </p:txBody>
      </p:sp>
      <p:sp>
        <p:nvSpPr>
          <p:cNvPr id="3" name="TextBox 3"/>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Relationship Expectations</a:t>
            </a:r>
          </a:p>
        </p:txBody>
      </p:sp>
      <p:grpSp>
        <p:nvGrpSpPr>
          <p:cNvPr id="4" name="Group 4"/>
          <p:cNvGrpSpPr/>
          <p:nvPr/>
        </p:nvGrpSpPr>
        <p:grpSpPr>
          <a:xfrm>
            <a:off x="0" y="8760188"/>
            <a:ext cx="18299133" cy="1526812"/>
            <a:chOff x="0" y="0"/>
            <a:chExt cx="24398844" cy="2035749"/>
          </a:xfrm>
        </p:grpSpPr>
        <p:sp>
          <p:nvSpPr>
            <p:cNvPr id="5" name="Freeform 5"/>
            <p:cNvSpPr/>
            <p:nvPr/>
          </p:nvSpPr>
          <p:spPr>
            <a:xfrm>
              <a:off x="0" y="0"/>
              <a:ext cx="24398784" cy="2035708"/>
            </a:xfrm>
            <a:custGeom>
              <a:avLst/>
              <a:gdLst/>
              <a:ahLst/>
              <a:cxnLst/>
              <a:rect l="l" t="t" r="r" b="b"/>
              <a:pathLst>
                <a:path w="24398784" h="2035708">
                  <a:moveTo>
                    <a:pt x="0" y="0"/>
                  </a:moveTo>
                  <a:lnTo>
                    <a:pt x="24398784" y="0"/>
                  </a:lnTo>
                  <a:lnTo>
                    <a:pt x="24398784" y="2035708"/>
                  </a:lnTo>
                  <a:lnTo>
                    <a:pt x="0" y="2035708"/>
                  </a:lnTo>
                  <a:close/>
                </a:path>
              </a:pathLst>
            </a:custGeom>
            <a:solidFill>
              <a:srgbClr val="71FFE4"/>
            </a:solidFill>
          </p:spPr>
          <p:txBody>
            <a:bodyPr/>
            <a:lstStyle/>
            <a:p>
              <a:endParaRPr lang="en-US"/>
            </a:p>
          </p:txBody>
        </p:sp>
        <p:sp>
          <p:nvSpPr>
            <p:cNvPr id="6" name="TextBox 6"/>
            <p:cNvSpPr txBox="1"/>
            <p:nvPr/>
          </p:nvSpPr>
          <p:spPr>
            <a:xfrm>
              <a:off x="0" y="-9525"/>
              <a:ext cx="24398844" cy="2045274"/>
            </a:xfrm>
            <a:prstGeom prst="rect">
              <a:avLst/>
            </a:prstGeom>
          </p:spPr>
          <p:txBody>
            <a:bodyPr lIns="50800" tIns="50800" rIns="50800" bIns="50800" rtlCol="0" anchor="t"/>
            <a:lstStyle/>
            <a:p>
              <a:pPr algn="ctr">
                <a:lnSpc>
                  <a:spcPts val="5040"/>
                </a:lnSpc>
              </a:pPr>
              <a:r>
                <a:rPr lang="en-US" sz="4200">
                  <a:solidFill>
                    <a:srgbClr val="000000"/>
                  </a:solidFill>
                  <a:latin typeface="Rubik 1 Bold"/>
                </a:rPr>
                <a:t>Each person is different and will have different wants, needs and expectations from a relationship.</a:t>
              </a:r>
            </a:p>
          </p:txBody>
        </p:sp>
      </p:grpSp>
      <p:sp>
        <p:nvSpPr>
          <p:cNvPr id="7" name="Freeform 7"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8" name="AutoShape 8"/>
          <p:cNvSpPr/>
          <p:nvPr/>
        </p:nvSpPr>
        <p:spPr>
          <a:xfrm rot="37726">
            <a:off x="140519" y="992019"/>
            <a:ext cx="8749836" cy="0"/>
          </a:xfrm>
          <a:prstGeom prst="line">
            <a:avLst/>
          </a:prstGeom>
          <a:ln w="47625" cap="rnd">
            <a:solidFill>
              <a:srgbClr val="71FFE4"/>
            </a:solidFill>
            <a:prstDash val="solid"/>
            <a:headEnd type="none" w="sm" len="sm"/>
            <a:tailEnd type="none" w="sm" len="sm"/>
          </a:ln>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1581" y="1659134"/>
            <a:ext cx="18105118" cy="552450"/>
          </a:xfrm>
          <a:prstGeom prst="rect">
            <a:avLst/>
          </a:prstGeom>
        </p:spPr>
        <p:txBody>
          <a:bodyPr lIns="0" tIns="0" rIns="0" bIns="0" rtlCol="0" anchor="t">
            <a:spAutoFit/>
          </a:bodyPr>
          <a:lstStyle/>
          <a:p>
            <a:pPr algn="l">
              <a:lnSpc>
                <a:spcPts val="4320"/>
              </a:lnSpc>
            </a:pPr>
            <a:r>
              <a:rPr lang="en-US" sz="3600">
                <a:solidFill>
                  <a:srgbClr val="404040"/>
                </a:solidFill>
                <a:latin typeface="Rubik 1"/>
              </a:rPr>
              <a:t>Do you think the relationship is fair and balanced?    </a:t>
            </a:r>
          </a:p>
        </p:txBody>
      </p:sp>
      <p:grpSp>
        <p:nvGrpSpPr>
          <p:cNvPr id="3" name="Group 3"/>
          <p:cNvGrpSpPr/>
          <p:nvPr/>
        </p:nvGrpSpPr>
        <p:grpSpPr>
          <a:xfrm>
            <a:off x="10834224" y="2850741"/>
            <a:ext cx="6166043" cy="5761961"/>
            <a:chOff x="0" y="0"/>
            <a:chExt cx="7525534" cy="7032360"/>
          </a:xfrm>
        </p:grpSpPr>
        <p:sp>
          <p:nvSpPr>
            <p:cNvPr id="4" name="Freeform 4"/>
            <p:cNvSpPr/>
            <p:nvPr/>
          </p:nvSpPr>
          <p:spPr>
            <a:xfrm>
              <a:off x="0" y="0"/>
              <a:ext cx="7525512" cy="7032371"/>
            </a:xfrm>
            <a:custGeom>
              <a:avLst/>
              <a:gdLst/>
              <a:ahLst/>
              <a:cxnLst/>
              <a:rect l="l" t="t" r="r" b="b"/>
              <a:pathLst>
                <a:path w="7525512" h="7032371">
                  <a:moveTo>
                    <a:pt x="0" y="3516122"/>
                  </a:moveTo>
                  <a:cubicBezTo>
                    <a:pt x="0" y="1574292"/>
                    <a:pt x="1684655" y="0"/>
                    <a:pt x="3762756" y="0"/>
                  </a:cubicBezTo>
                  <a:cubicBezTo>
                    <a:pt x="5840857" y="0"/>
                    <a:pt x="7525512" y="1574292"/>
                    <a:pt x="7525512" y="3516122"/>
                  </a:cubicBezTo>
                  <a:cubicBezTo>
                    <a:pt x="7525512" y="5457952"/>
                    <a:pt x="5840857" y="7032371"/>
                    <a:pt x="3762756" y="7032371"/>
                  </a:cubicBezTo>
                  <a:cubicBezTo>
                    <a:pt x="1684655" y="7032371"/>
                    <a:pt x="0" y="5458079"/>
                    <a:pt x="0" y="3516122"/>
                  </a:cubicBezTo>
                  <a:close/>
                </a:path>
              </a:pathLst>
            </a:custGeom>
            <a:solidFill>
              <a:srgbClr val="71FFE4">
                <a:alpha val="35686"/>
              </a:srgbClr>
            </a:solidFill>
          </p:spPr>
          <p:txBody>
            <a:bodyPr/>
            <a:lstStyle/>
            <a:p>
              <a:endParaRPr lang="en-US"/>
            </a:p>
          </p:txBody>
        </p:sp>
      </p:grpSp>
      <p:grpSp>
        <p:nvGrpSpPr>
          <p:cNvPr id="5" name="Group 5"/>
          <p:cNvGrpSpPr/>
          <p:nvPr/>
        </p:nvGrpSpPr>
        <p:grpSpPr>
          <a:xfrm>
            <a:off x="6060979" y="2850741"/>
            <a:ext cx="6166043" cy="5761961"/>
            <a:chOff x="0" y="0"/>
            <a:chExt cx="7525534" cy="7032360"/>
          </a:xfrm>
        </p:grpSpPr>
        <p:sp>
          <p:nvSpPr>
            <p:cNvPr id="6" name="Freeform 6"/>
            <p:cNvSpPr/>
            <p:nvPr/>
          </p:nvSpPr>
          <p:spPr>
            <a:xfrm>
              <a:off x="0" y="0"/>
              <a:ext cx="7525512" cy="7032371"/>
            </a:xfrm>
            <a:custGeom>
              <a:avLst/>
              <a:gdLst/>
              <a:ahLst/>
              <a:cxnLst/>
              <a:rect l="l" t="t" r="r" b="b"/>
              <a:pathLst>
                <a:path w="7525512" h="7032371">
                  <a:moveTo>
                    <a:pt x="0" y="3516122"/>
                  </a:moveTo>
                  <a:cubicBezTo>
                    <a:pt x="0" y="1574292"/>
                    <a:pt x="1684655" y="0"/>
                    <a:pt x="3762756" y="0"/>
                  </a:cubicBezTo>
                  <a:cubicBezTo>
                    <a:pt x="5840857" y="0"/>
                    <a:pt x="7525512" y="1574292"/>
                    <a:pt x="7525512" y="3516122"/>
                  </a:cubicBezTo>
                  <a:cubicBezTo>
                    <a:pt x="7525512" y="5457952"/>
                    <a:pt x="5840857" y="7032371"/>
                    <a:pt x="3762756" y="7032371"/>
                  </a:cubicBezTo>
                  <a:cubicBezTo>
                    <a:pt x="1684655" y="7032371"/>
                    <a:pt x="0" y="5458079"/>
                    <a:pt x="0" y="3516122"/>
                  </a:cubicBezTo>
                  <a:close/>
                </a:path>
              </a:pathLst>
            </a:custGeom>
            <a:solidFill>
              <a:srgbClr val="71FFE4">
                <a:alpha val="69804"/>
              </a:srgbClr>
            </a:solidFill>
          </p:spPr>
          <p:txBody>
            <a:bodyPr/>
            <a:lstStyle/>
            <a:p>
              <a:endParaRPr lang="en-US"/>
            </a:p>
          </p:txBody>
        </p:sp>
      </p:grpSp>
      <p:sp>
        <p:nvSpPr>
          <p:cNvPr id="7" name="TextBox 7"/>
          <p:cNvSpPr txBox="1"/>
          <p:nvPr/>
        </p:nvSpPr>
        <p:spPr>
          <a:xfrm>
            <a:off x="7236259" y="4130553"/>
            <a:ext cx="4074540" cy="3990975"/>
          </a:xfrm>
          <a:prstGeom prst="rect">
            <a:avLst/>
          </a:prstGeom>
        </p:spPr>
        <p:txBody>
          <a:bodyPr lIns="0" tIns="0" rIns="0" bIns="0" rtlCol="0" anchor="t">
            <a:spAutoFit/>
          </a:bodyPr>
          <a:lstStyle/>
          <a:p>
            <a:pPr algn="l">
              <a:lnSpc>
                <a:spcPts val="2879"/>
              </a:lnSpc>
            </a:pPr>
            <a:r>
              <a:rPr lang="en-US" sz="2400">
                <a:solidFill>
                  <a:srgbClr val="000000"/>
                </a:solidFill>
                <a:latin typeface="Rubik 1"/>
              </a:rPr>
              <a:t>Alice and Aleysha like going to the movies. When they go together, they take turns selecting which movie to watch. Aleysha does not like certain movies due to her beliefs and Alice is respectful and understanding of Aleysha's preferences.</a:t>
            </a:r>
          </a:p>
          <a:p>
            <a:pPr algn="l">
              <a:lnSpc>
                <a:spcPts val="2879"/>
              </a:lnSpc>
            </a:pPr>
            <a:endParaRPr lang="en-US" sz="2400">
              <a:solidFill>
                <a:srgbClr val="000000"/>
              </a:solidFill>
              <a:latin typeface="Rubik 1"/>
            </a:endParaRPr>
          </a:p>
        </p:txBody>
      </p:sp>
      <p:grpSp>
        <p:nvGrpSpPr>
          <p:cNvPr id="8" name="Group 8"/>
          <p:cNvGrpSpPr/>
          <p:nvPr/>
        </p:nvGrpSpPr>
        <p:grpSpPr>
          <a:xfrm>
            <a:off x="877080" y="2994677"/>
            <a:ext cx="6166043" cy="5761961"/>
            <a:chOff x="0" y="0"/>
            <a:chExt cx="7525534" cy="7032360"/>
          </a:xfrm>
        </p:grpSpPr>
        <p:sp>
          <p:nvSpPr>
            <p:cNvPr id="9" name="Freeform 9"/>
            <p:cNvSpPr/>
            <p:nvPr/>
          </p:nvSpPr>
          <p:spPr>
            <a:xfrm>
              <a:off x="0" y="0"/>
              <a:ext cx="7525512" cy="7032371"/>
            </a:xfrm>
            <a:custGeom>
              <a:avLst/>
              <a:gdLst/>
              <a:ahLst/>
              <a:cxnLst/>
              <a:rect l="l" t="t" r="r" b="b"/>
              <a:pathLst>
                <a:path w="7525512" h="7032371">
                  <a:moveTo>
                    <a:pt x="0" y="3516122"/>
                  </a:moveTo>
                  <a:cubicBezTo>
                    <a:pt x="0" y="1574292"/>
                    <a:pt x="1684655" y="0"/>
                    <a:pt x="3762756" y="0"/>
                  </a:cubicBezTo>
                  <a:cubicBezTo>
                    <a:pt x="5840857" y="0"/>
                    <a:pt x="7525512" y="1574292"/>
                    <a:pt x="7525512" y="3516122"/>
                  </a:cubicBezTo>
                  <a:cubicBezTo>
                    <a:pt x="7525512" y="5457952"/>
                    <a:pt x="5840857" y="7032371"/>
                    <a:pt x="3762756" y="7032371"/>
                  </a:cubicBezTo>
                  <a:cubicBezTo>
                    <a:pt x="1684655" y="7032371"/>
                    <a:pt x="0" y="5458079"/>
                    <a:pt x="0" y="3516122"/>
                  </a:cubicBezTo>
                  <a:close/>
                </a:path>
              </a:pathLst>
            </a:custGeom>
            <a:solidFill>
              <a:srgbClr val="71FFE4"/>
            </a:solidFill>
          </p:spPr>
          <p:txBody>
            <a:bodyPr/>
            <a:lstStyle/>
            <a:p>
              <a:endParaRPr lang="en-US"/>
            </a:p>
          </p:txBody>
        </p:sp>
      </p:grpSp>
      <p:sp>
        <p:nvSpPr>
          <p:cNvPr id="10" name="TextBox 10"/>
          <p:cNvSpPr txBox="1"/>
          <p:nvPr/>
        </p:nvSpPr>
        <p:spPr>
          <a:xfrm>
            <a:off x="3117270" y="3619167"/>
            <a:ext cx="1982515" cy="828675"/>
          </a:xfrm>
          <a:prstGeom prst="rect">
            <a:avLst/>
          </a:prstGeom>
        </p:spPr>
        <p:txBody>
          <a:bodyPr lIns="0" tIns="0" rIns="0" bIns="0" rtlCol="0" anchor="t">
            <a:spAutoFit/>
          </a:bodyPr>
          <a:lstStyle/>
          <a:p>
            <a:pPr algn="l">
              <a:lnSpc>
                <a:spcPts val="3240"/>
              </a:lnSpc>
            </a:pPr>
            <a:r>
              <a:rPr lang="en-US" sz="2700">
                <a:solidFill>
                  <a:srgbClr val="000000"/>
                </a:solidFill>
                <a:latin typeface="Rubik 1 Bold"/>
              </a:rPr>
              <a:t> Scenario 1</a:t>
            </a:r>
          </a:p>
          <a:p>
            <a:pPr algn="l">
              <a:lnSpc>
                <a:spcPts val="3240"/>
              </a:lnSpc>
            </a:pPr>
            <a:endParaRPr lang="en-US" sz="2700">
              <a:solidFill>
                <a:srgbClr val="000000"/>
              </a:solidFill>
              <a:latin typeface="Rubik 1 Bold"/>
            </a:endParaRPr>
          </a:p>
        </p:txBody>
      </p:sp>
      <p:sp>
        <p:nvSpPr>
          <p:cNvPr id="11" name="TextBox 11"/>
          <p:cNvSpPr txBox="1"/>
          <p:nvPr/>
        </p:nvSpPr>
        <p:spPr>
          <a:xfrm>
            <a:off x="91440" y="77150"/>
            <a:ext cx="12799941"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Healthy Relationship = Fair and Balanced</a:t>
            </a:r>
          </a:p>
        </p:txBody>
      </p:sp>
      <p:sp>
        <p:nvSpPr>
          <p:cNvPr id="12" name="Freeform 12"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13" name="TextBox 13"/>
          <p:cNvSpPr txBox="1"/>
          <p:nvPr/>
        </p:nvSpPr>
        <p:spPr>
          <a:xfrm>
            <a:off x="7781946" y="3629465"/>
            <a:ext cx="1982515" cy="828675"/>
          </a:xfrm>
          <a:prstGeom prst="rect">
            <a:avLst/>
          </a:prstGeom>
        </p:spPr>
        <p:txBody>
          <a:bodyPr lIns="0" tIns="0" rIns="0" bIns="0" rtlCol="0" anchor="t">
            <a:spAutoFit/>
          </a:bodyPr>
          <a:lstStyle/>
          <a:p>
            <a:pPr algn="l">
              <a:lnSpc>
                <a:spcPts val="3240"/>
              </a:lnSpc>
            </a:pPr>
            <a:r>
              <a:rPr lang="en-US" sz="2700">
                <a:solidFill>
                  <a:srgbClr val="000000"/>
                </a:solidFill>
                <a:latin typeface="Rubik 1 Bold"/>
              </a:rPr>
              <a:t> Scenario 2</a:t>
            </a:r>
          </a:p>
          <a:p>
            <a:pPr algn="l">
              <a:lnSpc>
                <a:spcPts val="3240"/>
              </a:lnSpc>
            </a:pPr>
            <a:endParaRPr lang="en-US" sz="2700">
              <a:solidFill>
                <a:srgbClr val="000000"/>
              </a:solidFill>
              <a:latin typeface="Rubik 1 Bold"/>
            </a:endParaRPr>
          </a:p>
        </p:txBody>
      </p:sp>
      <p:sp>
        <p:nvSpPr>
          <p:cNvPr id="14" name="TextBox 14"/>
          <p:cNvSpPr txBox="1"/>
          <p:nvPr/>
        </p:nvSpPr>
        <p:spPr>
          <a:xfrm>
            <a:off x="12925987" y="3619167"/>
            <a:ext cx="1982516" cy="828675"/>
          </a:xfrm>
          <a:prstGeom prst="rect">
            <a:avLst/>
          </a:prstGeom>
        </p:spPr>
        <p:txBody>
          <a:bodyPr lIns="0" tIns="0" rIns="0" bIns="0" rtlCol="0" anchor="t">
            <a:spAutoFit/>
          </a:bodyPr>
          <a:lstStyle/>
          <a:p>
            <a:pPr algn="l">
              <a:lnSpc>
                <a:spcPts val="3240"/>
              </a:lnSpc>
            </a:pPr>
            <a:r>
              <a:rPr lang="en-US" sz="2700">
                <a:solidFill>
                  <a:srgbClr val="000000"/>
                </a:solidFill>
                <a:latin typeface="Rubik 1 Bold"/>
              </a:rPr>
              <a:t> Scenario 3</a:t>
            </a:r>
          </a:p>
          <a:p>
            <a:pPr algn="l">
              <a:lnSpc>
                <a:spcPts val="3240"/>
              </a:lnSpc>
            </a:pPr>
            <a:endParaRPr lang="en-US" sz="2700">
              <a:solidFill>
                <a:srgbClr val="000000"/>
              </a:solidFill>
              <a:latin typeface="Rubik 1 Bold"/>
            </a:endParaRPr>
          </a:p>
        </p:txBody>
      </p:sp>
      <p:sp>
        <p:nvSpPr>
          <p:cNvPr id="15" name="TextBox 15"/>
          <p:cNvSpPr txBox="1"/>
          <p:nvPr/>
        </p:nvSpPr>
        <p:spPr>
          <a:xfrm>
            <a:off x="1765012" y="4130553"/>
            <a:ext cx="4630593" cy="3629025"/>
          </a:xfrm>
          <a:prstGeom prst="rect">
            <a:avLst/>
          </a:prstGeom>
        </p:spPr>
        <p:txBody>
          <a:bodyPr lIns="0" tIns="0" rIns="0" bIns="0" rtlCol="0" anchor="t">
            <a:spAutoFit/>
          </a:bodyPr>
          <a:lstStyle/>
          <a:p>
            <a:pPr algn="l">
              <a:lnSpc>
                <a:spcPts val="2879"/>
              </a:lnSpc>
            </a:pPr>
            <a:r>
              <a:rPr lang="en-US" sz="2400">
                <a:solidFill>
                  <a:srgbClr val="000000"/>
                </a:solidFill>
                <a:latin typeface="Rubik 1"/>
              </a:rPr>
              <a:t>Darnell and Molly hand out after school most days. They usually spend time at Darnell's home. Molly often suggests different activities or hanging out with her friends. Darnell says he prefers hanging out at his house, so they can only play games on his latest gaming device.</a:t>
            </a:r>
          </a:p>
        </p:txBody>
      </p:sp>
      <p:sp>
        <p:nvSpPr>
          <p:cNvPr id="16" name="TextBox 16"/>
          <p:cNvSpPr txBox="1"/>
          <p:nvPr/>
        </p:nvSpPr>
        <p:spPr>
          <a:xfrm>
            <a:off x="12227021" y="4130553"/>
            <a:ext cx="4074540" cy="3990975"/>
          </a:xfrm>
          <a:prstGeom prst="rect">
            <a:avLst/>
          </a:prstGeom>
        </p:spPr>
        <p:txBody>
          <a:bodyPr lIns="0" tIns="0" rIns="0" bIns="0" rtlCol="0" anchor="t">
            <a:spAutoFit/>
          </a:bodyPr>
          <a:lstStyle/>
          <a:p>
            <a:pPr algn="l">
              <a:lnSpc>
                <a:spcPts val="2879"/>
              </a:lnSpc>
            </a:pPr>
            <a:r>
              <a:rPr lang="en-US" sz="2400">
                <a:solidFill>
                  <a:srgbClr val="000000"/>
                </a:solidFill>
                <a:latin typeface="Rubik 1"/>
              </a:rPr>
              <a:t>Pablo and Zhang Wei have been dating for two months.  Zhang Wei thinks it's fine that Pablo still hangs out with his close friends. However, Zhang Wei becomes visibly upset and ignores Pablo for days when she sees Pablo wearing lipstick to school.</a:t>
            </a:r>
          </a:p>
          <a:p>
            <a:pPr algn="l">
              <a:lnSpc>
                <a:spcPts val="2879"/>
              </a:lnSpc>
            </a:pPr>
            <a:endParaRPr lang="en-US" sz="2400">
              <a:solidFill>
                <a:srgbClr val="000000"/>
              </a:solidFill>
              <a:latin typeface="Rubik 1"/>
            </a:endParaRPr>
          </a:p>
        </p:txBody>
      </p:sp>
      <p:sp>
        <p:nvSpPr>
          <p:cNvPr id="17" name="AutoShape 17"/>
          <p:cNvSpPr/>
          <p:nvPr/>
        </p:nvSpPr>
        <p:spPr>
          <a:xfrm rot="-29388">
            <a:off x="140511" y="976573"/>
            <a:ext cx="14845852" cy="0"/>
          </a:xfrm>
          <a:prstGeom prst="line">
            <a:avLst/>
          </a:prstGeom>
          <a:ln w="47625" cap="rnd">
            <a:solidFill>
              <a:srgbClr val="71FFE4"/>
            </a:solidFill>
            <a:prstDash val="solid"/>
            <a:headEnd type="none" w="sm" len="sm"/>
            <a:tailEnd type="none" w="sm" len="sm"/>
          </a:ln>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66977" y="1257042"/>
            <a:ext cx="7155076" cy="9049780"/>
            <a:chOff x="0" y="0"/>
            <a:chExt cx="9540102" cy="12066374"/>
          </a:xfrm>
        </p:grpSpPr>
        <p:sp>
          <p:nvSpPr>
            <p:cNvPr id="3" name="Freeform 3"/>
            <p:cNvSpPr/>
            <p:nvPr/>
          </p:nvSpPr>
          <p:spPr>
            <a:xfrm>
              <a:off x="12700" y="12700"/>
              <a:ext cx="9514713" cy="12040997"/>
            </a:xfrm>
            <a:custGeom>
              <a:avLst/>
              <a:gdLst/>
              <a:ahLst/>
              <a:cxnLst/>
              <a:rect l="l" t="t" r="r" b="b"/>
              <a:pathLst>
                <a:path w="9514713" h="12040997">
                  <a:moveTo>
                    <a:pt x="0" y="0"/>
                  </a:moveTo>
                  <a:lnTo>
                    <a:pt x="9514713" y="0"/>
                  </a:lnTo>
                  <a:lnTo>
                    <a:pt x="9514713" y="12040997"/>
                  </a:lnTo>
                  <a:lnTo>
                    <a:pt x="0" y="12040997"/>
                  </a:lnTo>
                  <a:close/>
                </a:path>
              </a:pathLst>
            </a:custGeom>
            <a:solidFill>
              <a:srgbClr val="71FFE4"/>
            </a:solidFill>
          </p:spPr>
          <p:txBody>
            <a:bodyPr/>
            <a:lstStyle/>
            <a:p>
              <a:endParaRPr lang="en-US"/>
            </a:p>
          </p:txBody>
        </p:sp>
        <p:sp>
          <p:nvSpPr>
            <p:cNvPr id="4" name="Freeform 4"/>
            <p:cNvSpPr/>
            <p:nvPr/>
          </p:nvSpPr>
          <p:spPr>
            <a:xfrm>
              <a:off x="0" y="0"/>
              <a:ext cx="9540113" cy="12066397"/>
            </a:xfrm>
            <a:custGeom>
              <a:avLst/>
              <a:gdLst/>
              <a:ahLst/>
              <a:cxnLst/>
              <a:rect l="l" t="t" r="r" b="b"/>
              <a:pathLst>
                <a:path w="9540113" h="12066397">
                  <a:moveTo>
                    <a:pt x="12700" y="0"/>
                  </a:moveTo>
                  <a:lnTo>
                    <a:pt x="9527413" y="0"/>
                  </a:lnTo>
                  <a:cubicBezTo>
                    <a:pt x="9534398" y="0"/>
                    <a:pt x="9540113" y="5715"/>
                    <a:pt x="9540113" y="12700"/>
                  </a:cubicBezTo>
                  <a:lnTo>
                    <a:pt x="9540113" y="12053697"/>
                  </a:lnTo>
                  <a:cubicBezTo>
                    <a:pt x="9540113" y="12060682"/>
                    <a:pt x="9534398" y="12066397"/>
                    <a:pt x="9527413" y="12066397"/>
                  </a:cubicBezTo>
                  <a:lnTo>
                    <a:pt x="12700" y="12066397"/>
                  </a:lnTo>
                  <a:cubicBezTo>
                    <a:pt x="5715" y="12066397"/>
                    <a:pt x="0" y="12060682"/>
                    <a:pt x="0" y="12053697"/>
                  </a:cubicBezTo>
                  <a:lnTo>
                    <a:pt x="0" y="12700"/>
                  </a:lnTo>
                  <a:cubicBezTo>
                    <a:pt x="0" y="5715"/>
                    <a:pt x="5715" y="0"/>
                    <a:pt x="12700" y="0"/>
                  </a:cubicBezTo>
                  <a:moveTo>
                    <a:pt x="12700" y="25400"/>
                  </a:moveTo>
                  <a:lnTo>
                    <a:pt x="12700" y="12700"/>
                  </a:lnTo>
                  <a:lnTo>
                    <a:pt x="25400" y="12700"/>
                  </a:lnTo>
                  <a:lnTo>
                    <a:pt x="25400" y="12053697"/>
                  </a:lnTo>
                  <a:lnTo>
                    <a:pt x="12700" y="12053697"/>
                  </a:lnTo>
                  <a:lnTo>
                    <a:pt x="12700" y="12040997"/>
                  </a:lnTo>
                  <a:lnTo>
                    <a:pt x="9527413" y="12040997"/>
                  </a:lnTo>
                  <a:lnTo>
                    <a:pt x="9527413" y="12053697"/>
                  </a:lnTo>
                  <a:lnTo>
                    <a:pt x="9514713" y="12053697"/>
                  </a:lnTo>
                  <a:lnTo>
                    <a:pt x="9514713" y="12700"/>
                  </a:lnTo>
                  <a:lnTo>
                    <a:pt x="9527413" y="12700"/>
                  </a:lnTo>
                  <a:lnTo>
                    <a:pt x="9527413" y="25400"/>
                  </a:lnTo>
                  <a:lnTo>
                    <a:pt x="12700" y="25400"/>
                  </a:lnTo>
                  <a:close/>
                </a:path>
              </a:pathLst>
            </a:custGeom>
            <a:solidFill>
              <a:srgbClr val="0D0D0D"/>
            </a:solidFill>
          </p:spPr>
          <p:txBody>
            <a:bodyPr/>
            <a:lstStyle/>
            <a:p>
              <a:endParaRPr lang="en-US"/>
            </a:p>
          </p:txBody>
        </p:sp>
      </p:grpSp>
      <p:grpSp>
        <p:nvGrpSpPr>
          <p:cNvPr id="5" name="Group 5"/>
          <p:cNvGrpSpPr/>
          <p:nvPr/>
        </p:nvGrpSpPr>
        <p:grpSpPr>
          <a:xfrm>
            <a:off x="456798" y="2973983"/>
            <a:ext cx="6396328" cy="3323967"/>
            <a:chOff x="0" y="0"/>
            <a:chExt cx="8528438" cy="4431956"/>
          </a:xfrm>
        </p:grpSpPr>
        <p:sp>
          <p:nvSpPr>
            <p:cNvPr id="6" name="Freeform 6"/>
            <p:cNvSpPr/>
            <p:nvPr/>
          </p:nvSpPr>
          <p:spPr>
            <a:xfrm>
              <a:off x="0" y="0"/>
              <a:ext cx="8528431" cy="4431919"/>
            </a:xfrm>
            <a:custGeom>
              <a:avLst/>
              <a:gdLst/>
              <a:ahLst/>
              <a:cxnLst/>
              <a:rect l="l" t="t" r="r" b="b"/>
              <a:pathLst>
                <a:path w="8528431" h="4431919">
                  <a:moveTo>
                    <a:pt x="0" y="0"/>
                  </a:moveTo>
                  <a:lnTo>
                    <a:pt x="8528431" y="0"/>
                  </a:lnTo>
                  <a:lnTo>
                    <a:pt x="8528431" y="4431919"/>
                  </a:lnTo>
                  <a:lnTo>
                    <a:pt x="0" y="4431919"/>
                  </a:lnTo>
                  <a:close/>
                </a:path>
              </a:pathLst>
            </a:custGeom>
            <a:solidFill>
              <a:srgbClr val="71FFE4"/>
            </a:solidFill>
          </p:spPr>
          <p:txBody>
            <a:bodyPr/>
            <a:lstStyle/>
            <a:p>
              <a:endParaRPr lang="en-US"/>
            </a:p>
          </p:txBody>
        </p:sp>
      </p:grpSp>
      <p:sp>
        <p:nvSpPr>
          <p:cNvPr id="7" name="TextBox 7"/>
          <p:cNvSpPr txBox="1"/>
          <p:nvPr/>
        </p:nvSpPr>
        <p:spPr>
          <a:xfrm>
            <a:off x="711141" y="3540591"/>
            <a:ext cx="5890366" cy="2181225"/>
          </a:xfrm>
          <a:prstGeom prst="rect">
            <a:avLst/>
          </a:prstGeom>
        </p:spPr>
        <p:txBody>
          <a:bodyPr lIns="0" tIns="0" rIns="0" bIns="0" rtlCol="0" anchor="t">
            <a:spAutoFit/>
          </a:bodyPr>
          <a:lstStyle/>
          <a:p>
            <a:pPr algn="ctr">
              <a:lnSpc>
                <a:spcPts val="4320"/>
              </a:lnSpc>
            </a:pPr>
            <a:r>
              <a:rPr lang="en-US" sz="3600">
                <a:solidFill>
                  <a:srgbClr val="000000"/>
                </a:solidFill>
                <a:latin typeface="Rubik 1 Bold"/>
              </a:rPr>
              <a:t>Take some time to think about your relationships and answer the questions.</a:t>
            </a:r>
          </a:p>
        </p:txBody>
      </p:sp>
      <p:sp>
        <p:nvSpPr>
          <p:cNvPr id="8" name="TextBox 8"/>
          <p:cNvSpPr txBox="1"/>
          <p:nvPr/>
        </p:nvSpPr>
        <p:spPr>
          <a:xfrm>
            <a:off x="91440" y="66853"/>
            <a:ext cx="16269722"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Understanding Healthy Relationship Characteristics</a:t>
            </a:r>
          </a:p>
        </p:txBody>
      </p:sp>
      <p:sp>
        <p:nvSpPr>
          <p:cNvPr id="9" name="Freeform 9"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10" name="Freeform 10" descr="A paper with text on it  Description automatically generated"/>
          <p:cNvSpPr/>
          <p:nvPr/>
        </p:nvSpPr>
        <p:spPr>
          <a:xfrm>
            <a:off x="8954032" y="1527342"/>
            <a:ext cx="6589589" cy="8499389"/>
          </a:xfrm>
          <a:custGeom>
            <a:avLst/>
            <a:gdLst/>
            <a:ahLst/>
            <a:cxnLst/>
            <a:rect l="l" t="t" r="r" b="b"/>
            <a:pathLst>
              <a:path w="6589589" h="8499389">
                <a:moveTo>
                  <a:pt x="0" y="0"/>
                </a:moveTo>
                <a:lnTo>
                  <a:pt x="6589589" y="0"/>
                </a:lnTo>
                <a:lnTo>
                  <a:pt x="6589589" y="8499389"/>
                </a:lnTo>
                <a:lnTo>
                  <a:pt x="0" y="8499389"/>
                </a:lnTo>
                <a:lnTo>
                  <a:pt x="0" y="0"/>
                </a:lnTo>
                <a:close/>
              </a:path>
            </a:pathLst>
          </a:custGeom>
          <a:blipFill>
            <a:blip r:embed="rId4"/>
            <a:stretch>
              <a:fillRect l="-23" r="-23"/>
            </a:stretch>
          </a:blipFill>
        </p:spPr>
        <p:txBody>
          <a:bodyPr/>
          <a:lstStyle/>
          <a:p>
            <a:endParaRPr lang="en-US"/>
          </a:p>
        </p:txBody>
      </p:sp>
      <p:sp>
        <p:nvSpPr>
          <p:cNvPr id="11" name="AutoShape 11"/>
          <p:cNvSpPr/>
          <p:nvPr/>
        </p:nvSpPr>
        <p:spPr>
          <a:xfrm>
            <a:off x="78498" y="794498"/>
            <a:ext cx="15886338" cy="0"/>
          </a:xfrm>
          <a:prstGeom prst="line">
            <a:avLst/>
          </a:prstGeom>
          <a:ln w="47625" cap="rnd">
            <a:solidFill>
              <a:srgbClr val="71FFE4"/>
            </a:solidFill>
            <a:prstDash val="solid"/>
            <a:headEnd type="none" w="sm" len="sm"/>
            <a:tailEnd type="none" w="sm" len="sm"/>
          </a:ln>
        </p:spPr>
        <p:txBody>
          <a:bodyPr/>
          <a:lstStyle/>
          <a:p>
            <a:endParaRPr lang="en-US"/>
          </a:p>
        </p:txBody>
      </p:sp>
      <p:sp>
        <p:nvSpPr>
          <p:cNvPr id="12" name="Freeform 12" descr="A cartoon hand making a peace sign  Description automatically generated"/>
          <p:cNvSpPr/>
          <p:nvPr/>
        </p:nvSpPr>
        <p:spPr>
          <a:xfrm>
            <a:off x="215467" y="6523126"/>
            <a:ext cx="2176374" cy="3500919"/>
          </a:xfrm>
          <a:custGeom>
            <a:avLst/>
            <a:gdLst/>
            <a:ahLst/>
            <a:cxnLst/>
            <a:rect l="l" t="t" r="r" b="b"/>
            <a:pathLst>
              <a:path w="2176374" h="3500919">
                <a:moveTo>
                  <a:pt x="0" y="0"/>
                </a:moveTo>
                <a:lnTo>
                  <a:pt x="2176375" y="0"/>
                </a:lnTo>
                <a:lnTo>
                  <a:pt x="2176375" y="3500920"/>
                </a:lnTo>
                <a:lnTo>
                  <a:pt x="0" y="3500920"/>
                </a:lnTo>
                <a:lnTo>
                  <a:pt x="0" y="0"/>
                </a:lnTo>
                <a:close/>
              </a:path>
            </a:pathLst>
          </a:custGeom>
          <a:blipFill>
            <a:blip r:embed="rId5"/>
            <a:stretch>
              <a:fillRect l="-953" r="-953"/>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3" name="AutoShape 3"/>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4" name="Group 4"/>
          <p:cNvGrpSpPr/>
          <p:nvPr/>
        </p:nvGrpSpPr>
        <p:grpSpPr>
          <a:xfrm>
            <a:off x="0" y="7642806"/>
            <a:ext cx="18299133" cy="2764468"/>
            <a:chOff x="0" y="0"/>
            <a:chExt cx="24398844" cy="3685958"/>
          </a:xfrm>
        </p:grpSpPr>
        <p:sp>
          <p:nvSpPr>
            <p:cNvPr id="5" name="Freeform 5"/>
            <p:cNvSpPr/>
            <p:nvPr/>
          </p:nvSpPr>
          <p:spPr>
            <a:xfrm>
              <a:off x="0" y="0"/>
              <a:ext cx="24398829" cy="3685927"/>
            </a:xfrm>
            <a:custGeom>
              <a:avLst/>
              <a:gdLst/>
              <a:ahLst/>
              <a:cxnLst/>
              <a:rect l="l" t="t" r="r" b="b"/>
              <a:pathLst>
                <a:path w="24398829" h="3685927">
                  <a:moveTo>
                    <a:pt x="0" y="0"/>
                  </a:moveTo>
                  <a:lnTo>
                    <a:pt x="24398829" y="0"/>
                  </a:lnTo>
                  <a:lnTo>
                    <a:pt x="24398829" y="3685927"/>
                  </a:lnTo>
                  <a:lnTo>
                    <a:pt x="0" y="3685927"/>
                  </a:lnTo>
                  <a:close/>
                </a:path>
              </a:pathLst>
            </a:custGeom>
            <a:solidFill>
              <a:srgbClr val="C5FFF4"/>
            </a:solidFill>
          </p:spPr>
          <p:txBody>
            <a:bodyPr/>
            <a:lstStyle/>
            <a:p>
              <a:endParaRPr lang="en-US"/>
            </a:p>
          </p:txBody>
        </p:sp>
      </p:grpSp>
      <p:sp>
        <p:nvSpPr>
          <p:cNvPr id="6" name="TextBox 6"/>
          <p:cNvSpPr txBox="1"/>
          <p:nvPr/>
        </p:nvSpPr>
        <p:spPr>
          <a:xfrm>
            <a:off x="2518192" y="2101327"/>
            <a:ext cx="13256094" cy="5019675"/>
          </a:xfrm>
          <a:prstGeom prst="rect">
            <a:avLst/>
          </a:prstGeom>
        </p:spPr>
        <p:txBody>
          <a:bodyPr lIns="0" tIns="0" rIns="0" bIns="0" rtlCol="0" anchor="t">
            <a:spAutoFit/>
          </a:bodyPr>
          <a:lstStyle/>
          <a:p>
            <a:pPr algn="ctr">
              <a:lnSpc>
                <a:spcPts val="7920"/>
              </a:lnSpc>
            </a:pPr>
            <a:r>
              <a:rPr lang="en-US" sz="6600" dirty="0">
                <a:solidFill>
                  <a:srgbClr val="000000"/>
                </a:solidFill>
                <a:latin typeface="Rubik 1" panose="020B0604020202020204" charset="-79"/>
                <a:cs typeface="Rubik 1" panose="020B0604020202020204" charset="-79"/>
              </a:rPr>
              <a:t>What do you need or want in a relationship?  Why? </a:t>
            </a:r>
          </a:p>
          <a:p>
            <a:pPr algn="ctr">
              <a:lnSpc>
                <a:spcPts val="7920"/>
              </a:lnSpc>
            </a:pPr>
            <a:endParaRPr lang="en-US" sz="6600" dirty="0">
              <a:solidFill>
                <a:srgbClr val="000000"/>
              </a:solidFill>
              <a:latin typeface="Rubik 1" panose="020B0604020202020204" charset="-79"/>
              <a:cs typeface="Rubik 1" panose="020B0604020202020204" charset="-79"/>
            </a:endParaRPr>
          </a:p>
          <a:p>
            <a:pPr algn="ctr">
              <a:lnSpc>
                <a:spcPts val="7920"/>
              </a:lnSpc>
            </a:pPr>
            <a:r>
              <a:rPr lang="en-US" sz="6600" dirty="0">
                <a:solidFill>
                  <a:srgbClr val="000000"/>
                </a:solidFill>
                <a:latin typeface="Rubik 1" panose="020B0604020202020204" charset="-79"/>
                <a:cs typeface="Rubik 1" panose="020B0604020202020204" charset="-79"/>
              </a:rPr>
              <a:t>How will you know when your need or want is met?</a:t>
            </a:r>
          </a:p>
        </p:txBody>
      </p:sp>
      <p:sp>
        <p:nvSpPr>
          <p:cNvPr id="7" name="Freeform 7" descr="A light bulb with rays of light shining through it  Description automatically generated"/>
          <p:cNvSpPr/>
          <p:nvPr/>
        </p:nvSpPr>
        <p:spPr>
          <a:xfrm>
            <a:off x="2734" y="1405838"/>
            <a:ext cx="2616615" cy="2568148"/>
          </a:xfrm>
          <a:custGeom>
            <a:avLst/>
            <a:gdLst/>
            <a:ahLst/>
            <a:cxnLst/>
            <a:rect l="l" t="t" r="r" b="b"/>
            <a:pathLst>
              <a:path w="2616615" h="2568148">
                <a:moveTo>
                  <a:pt x="0" y="0"/>
                </a:moveTo>
                <a:lnTo>
                  <a:pt x="2616616" y="0"/>
                </a:lnTo>
                <a:lnTo>
                  <a:pt x="2616616" y="2568148"/>
                </a:lnTo>
                <a:lnTo>
                  <a:pt x="0" y="2568148"/>
                </a:lnTo>
                <a:lnTo>
                  <a:pt x="0" y="0"/>
                </a:lnTo>
                <a:close/>
              </a:path>
            </a:pathLst>
          </a:custGeom>
          <a:blipFill>
            <a:blip r:embed="rId4"/>
            <a:stretch>
              <a:fillRect t="-131" b="-131"/>
            </a:stretch>
          </a:blipFill>
        </p:spPr>
        <p:txBody>
          <a:bodyPr/>
          <a:lstStyle/>
          <a:p>
            <a:endParaRPr lang="en-US"/>
          </a:p>
        </p:txBody>
      </p:sp>
      <p:sp>
        <p:nvSpPr>
          <p:cNvPr id="8" name="Freeform 8"/>
          <p:cNvSpPr/>
          <p:nvPr/>
        </p:nvSpPr>
        <p:spPr>
          <a:xfrm>
            <a:off x="14004111" y="5936659"/>
            <a:ext cx="4554303" cy="4554303"/>
          </a:xfrm>
          <a:custGeom>
            <a:avLst/>
            <a:gdLst/>
            <a:ahLst/>
            <a:cxnLst/>
            <a:rect l="l" t="t" r="r" b="b"/>
            <a:pathLst>
              <a:path w="4554303" h="4554303">
                <a:moveTo>
                  <a:pt x="0" y="0"/>
                </a:moveTo>
                <a:lnTo>
                  <a:pt x="4554303" y="0"/>
                </a:lnTo>
                <a:lnTo>
                  <a:pt x="4554303" y="4554303"/>
                </a:lnTo>
                <a:lnTo>
                  <a:pt x="0" y="4554303"/>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Reflection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93689" y="781635"/>
            <a:ext cx="4900612" cy="717047"/>
          </a:xfrm>
          <a:custGeom>
            <a:avLst/>
            <a:gdLst/>
            <a:ahLst/>
            <a:cxnLst/>
            <a:rect l="l" t="t" r="r" b="b"/>
            <a:pathLst>
              <a:path w="4900612" h="717047">
                <a:moveTo>
                  <a:pt x="0" y="0"/>
                </a:moveTo>
                <a:lnTo>
                  <a:pt x="4900612" y="0"/>
                </a:lnTo>
                <a:lnTo>
                  <a:pt x="4900612" y="717047"/>
                </a:lnTo>
                <a:lnTo>
                  <a:pt x="0" y="717047"/>
                </a:lnTo>
                <a:lnTo>
                  <a:pt x="0" y="0"/>
                </a:lnTo>
                <a:close/>
              </a:path>
            </a:pathLst>
          </a:custGeom>
          <a:blipFill>
            <a:blip r:embed="rId2"/>
            <a:stretch>
              <a:fillRect/>
            </a:stretch>
          </a:blipFill>
        </p:spPr>
        <p:txBody>
          <a:bodyPr/>
          <a:lstStyle/>
          <a:p>
            <a:endParaRPr lang="en-US"/>
          </a:p>
        </p:txBody>
      </p:sp>
      <p:sp>
        <p:nvSpPr>
          <p:cNvPr id="3" name="AutoShape 3"/>
          <p:cNvSpPr/>
          <p:nvPr/>
        </p:nvSpPr>
        <p:spPr>
          <a:xfrm rot="29480">
            <a:off x="5811753" y="8169896"/>
            <a:ext cx="6664492" cy="0"/>
          </a:xfrm>
          <a:prstGeom prst="line">
            <a:avLst/>
          </a:prstGeom>
          <a:ln w="28575" cap="rnd">
            <a:solidFill>
              <a:srgbClr val="71FFE4"/>
            </a:solidFill>
            <a:prstDash val="solid"/>
            <a:headEnd type="none" w="sm" len="sm"/>
            <a:tailEnd type="none" w="sm" len="sm"/>
          </a:ln>
        </p:spPr>
        <p:txBody>
          <a:bodyPr/>
          <a:lstStyle/>
          <a:p>
            <a:endParaRPr lang="en-US"/>
          </a:p>
        </p:txBody>
      </p:sp>
      <p:sp>
        <p:nvSpPr>
          <p:cNvPr id="4" name="Freeform 4"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5" name="AutoShape 5"/>
          <p:cNvSpPr/>
          <p:nvPr/>
        </p:nvSpPr>
        <p:spPr>
          <a:xfrm rot="31694">
            <a:off x="4499931" y="1724559"/>
            <a:ext cx="9298432" cy="0"/>
          </a:xfrm>
          <a:prstGeom prst="line">
            <a:avLst/>
          </a:prstGeom>
          <a:ln w="47625" cap="rnd">
            <a:solidFill>
              <a:srgbClr val="71FFE4"/>
            </a:solidFill>
            <a:prstDash val="solid"/>
            <a:headEnd type="none" w="sm" len="sm"/>
            <a:tailEnd type="none" w="sm" len="sm"/>
          </a:ln>
        </p:spPr>
        <p:txBody>
          <a:bodyPr/>
          <a:lstStyle/>
          <a:p>
            <a:endParaRPr lang="en-US"/>
          </a:p>
        </p:txBody>
      </p:sp>
      <p:sp>
        <p:nvSpPr>
          <p:cNvPr id="6" name="Freeform 6" descr="A black text on a white background  Description automatically generated"/>
          <p:cNvSpPr/>
          <p:nvPr/>
        </p:nvSpPr>
        <p:spPr>
          <a:xfrm>
            <a:off x="4743128" y="7340504"/>
            <a:ext cx="9144000" cy="2816679"/>
          </a:xfrm>
          <a:custGeom>
            <a:avLst/>
            <a:gdLst/>
            <a:ahLst/>
            <a:cxnLst/>
            <a:rect l="l" t="t" r="r" b="b"/>
            <a:pathLst>
              <a:path w="9144000" h="2816679">
                <a:moveTo>
                  <a:pt x="0" y="0"/>
                </a:moveTo>
                <a:lnTo>
                  <a:pt x="9144000" y="0"/>
                </a:lnTo>
                <a:lnTo>
                  <a:pt x="9144000" y="2816678"/>
                </a:lnTo>
                <a:lnTo>
                  <a:pt x="0" y="2816678"/>
                </a:lnTo>
                <a:lnTo>
                  <a:pt x="0" y="0"/>
                </a:lnTo>
                <a:close/>
              </a:path>
            </a:pathLst>
          </a:custGeom>
          <a:blipFill>
            <a:blip r:embed="rId4"/>
            <a:stretch>
              <a:fillRect/>
            </a:stretch>
          </a:blipFill>
        </p:spPr>
        <p:txBody>
          <a:bodyPr/>
          <a:lstStyle/>
          <a:p>
            <a:endParaRPr lang="en-US"/>
          </a:p>
        </p:txBody>
      </p:sp>
      <p:sp>
        <p:nvSpPr>
          <p:cNvPr id="7" name="Freeform 7" descr="A cartoon of a heart and a pink cloud  Description automatically generated"/>
          <p:cNvSpPr/>
          <p:nvPr/>
        </p:nvSpPr>
        <p:spPr>
          <a:xfrm>
            <a:off x="6573360" y="2077222"/>
            <a:ext cx="5137550" cy="5410200"/>
          </a:xfrm>
          <a:custGeom>
            <a:avLst/>
            <a:gdLst/>
            <a:ahLst/>
            <a:cxnLst/>
            <a:rect l="l" t="t" r="r" b="b"/>
            <a:pathLst>
              <a:path w="5137550" h="5410200">
                <a:moveTo>
                  <a:pt x="0" y="0"/>
                </a:moveTo>
                <a:lnTo>
                  <a:pt x="5137550" y="0"/>
                </a:lnTo>
                <a:lnTo>
                  <a:pt x="5137550" y="5410200"/>
                </a:lnTo>
                <a:lnTo>
                  <a:pt x="0" y="5410200"/>
                </a:lnTo>
                <a:lnTo>
                  <a:pt x="0" y="0"/>
                </a:lnTo>
                <a:close/>
              </a:path>
            </a:pathLst>
          </a:custGeom>
          <a:blipFill>
            <a:blip r:embed="rId5"/>
            <a:stretch>
              <a:fillRect t="-23" b="-23"/>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636" y="5302867"/>
            <a:ext cx="18333768" cy="5001451"/>
            <a:chOff x="0" y="0"/>
            <a:chExt cx="24664582" cy="6668601"/>
          </a:xfrm>
        </p:grpSpPr>
        <p:sp>
          <p:nvSpPr>
            <p:cNvPr id="3" name="Freeform 3"/>
            <p:cNvSpPr/>
            <p:nvPr/>
          </p:nvSpPr>
          <p:spPr>
            <a:xfrm>
              <a:off x="0" y="0"/>
              <a:ext cx="24664578" cy="6668610"/>
            </a:xfrm>
            <a:custGeom>
              <a:avLst/>
              <a:gdLst/>
              <a:ahLst/>
              <a:cxnLst/>
              <a:rect l="l" t="t" r="r" b="b"/>
              <a:pathLst>
                <a:path w="24664578" h="6668610">
                  <a:moveTo>
                    <a:pt x="0" y="0"/>
                  </a:moveTo>
                  <a:lnTo>
                    <a:pt x="24664578" y="0"/>
                  </a:lnTo>
                  <a:lnTo>
                    <a:pt x="24664578" y="6668610"/>
                  </a:lnTo>
                  <a:lnTo>
                    <a:pt x="0" y="6668610"/>
                  </a:lnTo>
                  <a:close/>
                </a:path>
              </a:pathLst>
            </a:custGeom>
            <a:solidFill>
              <a:srgbClr val="71FFE4"/>
            </a:solidFill>
          </p:spPr>
          <p:txBody>
            <a:bodyPr/>
            <a:lstStyle/>
            <a:p>
              <a:endParaRPr lang="en-US"/>
            </a:p>
          </p:txBody>
        </p:sp>
      </p:grpSp>
      <p:sp>
        <p:nvSpPr>
          <p:cNvPr id="6" name="TextBox 6"/>
          <p:cNvSpPr txBox="1"/>
          <p:nvPr/>
        </p:nvSpPr>
        <p:spPr>
          <a:xfrm>
            <a:off x="393318" y="1937109"/>
            <a:ext cx="18105118" cy="2181225"/>
          </a:xfrm>
          <a:prstGeom prst="rect">
            <a:avLst/>
          </a:prstGeom>
        </p:spPr>
        <p:txBody>
          <a:bodyPr lIns="0" tIns="0" rIns="0" bIns="0" rtlCol="0" anchor="t">
            <a:spAutoFit/>
          </a:bodyPr>
          <a:lstStyle/>
          <a:p>
            <a:pPr algn="l">
              <a:lnSpc>
                <a:spcPts val="4320"/>
              </a:lnSpc>
            </a:pPr>
            <a:r>
              <a:rPr lang="en-US" sz="3600">
                <a:solidFill>
                  <a:srgbClr val="000000"/>
                </a:solidFill>
                <a:latin typeface="Rubik 1 Bold"/>
              </a:rPr>
              <a:t>Strong communication skills require a high level of self-awareness.  </a:t>
            </a:r>
          </a:p>
          <a:p>
            <a:pPr algn="l">
              <a:lnSpc>
                <a:spcPts val="4320"/>
              </a:lnSpc>
            </a:pPr>
            <a:endParaRPr lang="en-US" sz="3600">
              <a:solidFill>
                <a:srgbClr val="000000"/>
              </a:solidFill>
              <a:latin typeface="Rubik 1 Bold"/>
            </a:endParaRPr>
          </a:p>
          <a:p>
            <a:pPr algn="l">
              <a:lnSpc>
                <a:spcPts val="4320"/>
              </a:lnSpc>
            </a:pPr>
            <a:r>
              <a:rPr lang="en-US" sz="3600">
                <a:solidFill>
                  <a:srgbClr val="000000"/>
                </a:solidFill>
                <a:latin typeface="Rubik 1"/>
              </a:rPr>
              <a:t>Understanding our personal communication styles will help create and maintain </a:t>
            </a:r>
          </a:p>
          <a:p>
            <a:pPr algn="l">
              <a:lnSpc>
                <a:spcPts val="4320"/>
              </a:lnSpc>
            </a:pPr>
            <a:r>
              <a:rPr lang="en-US" sz="3600">
                <a:solidFill>
                  <a:srgbClr val="000000"/>
                </a:solidFill>
                <a:latin typeface="Rubik 1"/>
              </a:rPr>
              <a:t>positive relationships.  </a:t>
            </a:r>
          </a:p>
        </p:txBody>
      </p:sp>
      <p:sp>
        <p:nvSpPr>
          <p:cNvPr id="7" name="TextBox 7"/>
          <p:cNvSpPr txBox="1"/>
          <p:nvPr/>
        </p:nvSpPr>
        <p:spPr>
          <a:xfrm>
            <a:off x="4813988" y="6029721"/>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Think-Pair-Share</a:t>
            </a:r>
          </a:p>
        </p:txBody>
      </p:sp>
      <p:sp>
        <p:nvSpPr>
          <p:cNvPr id="8" name="TextBox 8"/>
          <p:cNvSpPr txBox="1"/>
          <p:nvPr/>
        </p:nvSpPr>
        <p:spPr>
          <a:xfrm>
            <a:off x="2895600" y="7590491"/>
            <a:ext cx="13639800" cy="641201"/>
          </a:xfrm>
          <a:prstGeom prst="rect">
            <a:avLst/>
          </a:prstGeom>
        </p:spPr>
        <p:txBody>
          <a:bodyPr wrap="square" lIns="0" tIns="0" rIns="0" bIns="0" rtlCol="0" anchor="t">
            <a:spAutoFit/>
          </a:bodyPr>
          <a:lstStyle/>
          <a:p>
            <a:pPr algn="l">
              <a:lnSpc>
                <a:spcPts val="5040"/>
              </a:lnSpc>
            </a:pPr>
            <a:r>
              <a:rPr lang="en-US" sz="4200" dirty="0">
                <a:solidFill>
                  <a:srgbClr val="000000"/>
                </a:solidFill>
                <a:latin typeface="Rubik 1"/>
              </a:rPr>
              <a:t>What does it mean to be a strong communicator? </a:t>
            </a:r>
          </a:p>
        </p:txBody>
      </p:sp>
      <p:sp>
        <p:nvSpPr>
          <p:cNvPr id="9" name="TextBox 9"/>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Communication Skills</a:t>
            </a:r>
          </a:p>
        </p:txBody>
      </p:sp>
      <p:sp>
        <p:nvSpPr>
          <p:cNvPr id="10" name="Freeform 10"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11" name="AutoShape 11"/>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3822" y="2865515"/>
            <a:ext cx="6446520" cy="1695450"/>
          </a:xfrm>
          <a:prstGeom prst="rect">
            <a:avLst/>
          </a:prstGeom>
        </p:spPr>
        <p:txBody>
          <a:bodyPr lIns="0" tIns="0" rIns="0" bIns="0" rtlCol="0" anchor="t">
            <a:spAutoFit/>
          </a:bodyPr>
          <a:lstStyle/>
          <a:p>
            <a:pPr>
              <a:lnSpc>
                <a:spcPts val="3600"/>
              </a:lnSpc>
            </a:pPr>
            <a:r>
              <a:rPr lang="en-US" sz="3000">
                <a:solidFill>
                  <a:srgbClr val="000000"/>
                </a:solidFill>
                <a:latin typeface="Rubik 1"/>
              </a:rPr>
              <a:t>Slides 3-16</a:t>
            </a:r>
          </a:p>
          <a:p>
            <a:pPr marL="488632" lvl="1" indent="-244316">
              <a:lnSpc>
                <a:spcPts val="3240"/>
              </a:lnSpc>
              <a:buFont typeface="Arial"/>
              <a:buChar char="•"/>
            </a:pPr>
            <a:r>
              <a:rPr lang="en-US" sz="2700">
                <a:solidFill>
                  <a:srgbClr val="000000"/>
                </a:solidFill>
                <a:latin typeface="Rubik 1"/>
              </a:rPr>
              <a:t>Positive Relationships</a:t>
            </a:r>
          </a:p>
          <a:p>
            <a:pPr marL="488632" lvl="1" indent="-244316">
              <a:lnSpc>
                <a:spcPts val="3240"/>
              </a:lnSpc>
              <a:buFont typeface="Arial"/>
              <a:buChar char="•"/>
            </a:pPr>
            <a:r>
              <a:rPr lang="en-US" sz="2700">
                <a:solidFill>
                  <a:srgbClr val="000000"/>
                </a:solidFill>
                <a:latin typeface="Rubik 1"/>
              </a:rPr>
              <a:t>People We Know</a:t>
            </a:r>
          </a:p>
          <a:p>
            <a:pPr marL="488632" lvl="1" indent="-244316">
              <a:lnSpc>
                <a:spcPts val="3240"/>
              </a:lnSpc>
              <a:buFont typeface="Arial"/>
              <a:buChar char="•"/>
            </a:pPr>
            <a:r>
              <a:rPr lang="en-US" sz="2700">
                <a:solidFill>
                  <a:srgbClr val="000000"/>
                </a:solidFill>
                <a:latin typeface="Rubik 1"/>
              </a:rPr>
              <a:t>Healthy Relationships</a:t>
            </a:r>
          </a:p>
        </p:txBody>
      </p:sp>
      <p:sp>
        <p:nvSpPr>
          <p:cNvPr id="3" name="TextBox 3"/>
          <p:cNvSpPr txBox="1"/>
          <p:nvPr/>
        </p:nvSpPr>
        <p:spPr>
          <a:xfrm>
            <a:off x="316850" y="1996285"/>
            <a:ext cx="8263869" cy="923925"/>
          </a:xfrm>
          <a:prstGeom prst="rect">
            <a:avLst/>
          </a:prstGeom>
        </p:spPr>
        <p:txBody>
          <a:bodyPr lIns="0" tIns="0" rIns="0" bIns="0" rtlCol="0" anchor="t">
            <a:spAutoFit/>
          </a:bodyPr>
          <a:lstStyle/>
          <a:p>
            <a:pPr algn="l">
              <a:lnSpc>
                <a:spcPts val="3600"/>
              </a:lnSpc>
            </a:pPr>
            <a:r>
              <a:rPr lang="en-US" sz="3000">
                <a:solidFill>
                  <a:srgbClr val="000000"/>
                </a:solidFill>
                <a:latin typeface="Rubik 1 Bold"/>
              </a:rPr>
              <a:t>Lesson 1: </a:t>
            </a:r>
          </a:p>
          <a:p>
            <a:pPr algn="l">
              <a:lnSpc>
                <a:spcPts val="3600"/>
              </a:lnSpc>
            </a:pPr>
            <a:r>
              <a:rPr lang="en-US" sz="3000">
                <a:solidFill>
                  <a:srgbClr val="000000"/>
                </a:solidFill>
                <a:latin typeface="Rubik 1 Bold"/>
              </a:rPr>
              <a:t>The Many Forms of Relationships</a:t>
            </a:r>
          </a:p>
        </p:txBody>
      </p:sp>
      <p:sp>
        <p:nvSpPr>
          <p:cNvPr id="4" name="TextBox 4"/>
          <p:cNvSpPr txBox="1"/>
          <p:nvPr/>
        </p:nvSpPr>
        <p:spPr>
          <a:xfrm>
            <a:off x="401259" y="6270698"/>
            <a:ext cx="7201592" cy="2105025"/>
          </a:xfrm>
          <a:prstGeom prst="rect">
            <a:avLst/>
          </a:prstGeom>
        </p:spPr>
        <p:txBody>
          <a:bodyPr lIns="0" tIns="0" rIns="0" bIns="0" rtlCol="0" anchor="t">
            <a:spAutoFit/>
          </a:bodyPr>
          <a:lstStyle/>
          <a:p>
            <a:pPr>
              <a:lnSpc>
                <a:spcPts val="3600"/>
              </a:lnSpc>
            </a:pPr>
            <a:r>
              <a:rPr lang="en-US" sz="3000">
                <a:solidFill>
                  <a:srgbClr val="000000"/>
                </a:solidFill>
                <a:latin typeface="Rubik 1"/>
              </a:rPr>
              <a:t>Slides 31-40</a:t>
            </a:r>
          </a:p>
          <a:p>
            <a:pPr marL="488632" lvl="1" indent="-244316">
              <a:lnSpc>
                <a:spcPts val="3240"/>
              </a:lnSpc>
              <a:buFont typeface="Arial"/>
              <a:buChar char="•"/>
            </a:pPr>
            <a:r>
              <a:rPr lang="en-US" sz="2700">
                <a:solidFill>
                  <a:srgbClr val="000000"/>
                </a:solidFill>
                <a:latin typeface="Rubik 1"/>
              </a:rPr>
              <a:t>Reviewing Relationships</a:t>
            </a:r>
          </a:p>
          <a:p>
            <a:pPr marL="488632" lvl="1" indent="-244316">
              <a:lnSpc>
                <a:spcPts val="3240"/>
              </a:lnSpc>
              <a:buFont typeface="Arial"/>
              <a:buChar char="•"/>
            </a:pPr>
            <a:r>
              <a:rPr lang="en-US" sz="2700">
                <a:solidFill>
                  <a:srgbClr val="000000"/>
                </a:solidFill>
                <a:latin typeface="Rubik 1"/>
              </a:rPr>
              <a:t>Boundaries</a:t>
            </a:r>
          </a:p>
          <a:p>
            <a:pPr marL="488632" lvl="1" indent="-244316">
              <a:lnSpc>
                <a:spcPts val="3240"/>
              </a:lnSpc>
              <a:buFont typeface="Arial"/>
              <a:buChar char="•"/>
            </a:pPr>
            <a:r>
              <a:rPr lang="en-US" sz="2700">
                <a:solidFill>
                  <a:srgbClr val="000000"/>
                </a:solidFill>
                <a:latin typeface="Rubik 1"/>
              </a:rPr>
              <a:t>Assertive Communication Style</a:t>
            </a:r>
          </a:p>
          <a:p>
            <a:pPr marL="488632" lvl="1" indent="-244316">
              <a:lnSpc>
                <a:spcPts val="3240"/>
              </a:lnSpc>
              <a:buFont typeface="Arial"/>
              <a:buChar char="•"/>
            </a:pPr>
            <a:r>
              <a:rPr lang="en-US" sz="2700">
                <a:solidFill>
                  <a:srgbClr val="000000"/>
                </a:solidFill>
                <a:latin typeface="Rubik 1"/>
              </a:rPr>
              <a:t>Linking Boundaries to Values</a:t>
            </a:r>
          </a:p>
        </p:txBody>
      </p:sp>
      <p:sp>
        <p:nvSpPr>
          <p:cNvPr id="5" name="TextBox 5"/>
          <p:cNvSpPr txBox="1"/>
          <p:nvPr/>
        </p:nvSpPr>
        <p:spPr>
          <a:xfrm>
            <a:off x="316850" y="5178504"/>
            <a:ext cx="8152574" cy="923925"/>
          </a:xfrm>
          <a:prstGeom prst="rect">
            <a:avLst/>
          </a:prstGeom>
        </p:spPr>
        <p:txBody>
          <a:bodyPr lIns="0" tIns="0" rIns="0" bIns="0" rtlCol="0" anchor="t">
            <a:spAutoFit/>
          </a:bodyPr>
          <a:lstStyle/>
          <a:p>
            <a:pPr algn="l">
              <a:lnSpc>
                <a:spcPts val="3600"/>
              </a:lnSpc>
            </a:pPr>
            <a:r>
              <a:rPr lang="en-US" sz="3000">
                <a:solidFill>
                  <a:srgbClr val="000000"/>
                </a:solidFill>
                <a:latin typeface="Rubik 1 Bold"/>
              </a:rPr>
              <a:t>Lesson 3:</a:t>
            </a:r>
          </a:p>
          <a:p>
            <a:pPr algn="l">
              <a:lnSpc>
                <a:spcPts val="3600"/>
              </a:lnSpc>
            </a:pPr>
            <a:r>
              <a:rPr lang="en-US" sz="3000">
                <a:solidFill>
                  <a:srgbClr val="000000"/>
                </a:solidFill>
                <a:latin typeface="Rubik 1 Bold"/>
              </a:rPr>
              <a:t>Setting Up Healthy Boundaries </a:t>
            </a:r>
          </a:p>
        </p:txBody>
      </p:sp>
      <p:sp>
        <p:nvSpPr>
          <p:cNvPr id="6" name="TextBox 6"/>
          <p:cNvSpPr txBox="1"/>
          <p:nvPr/>
        </p:nvSpPr>
        <p:spPr>
          <a:xfrm>
            <a:off x="11577223" y="2957052"/>
            <a:ext cx="6446520" cy="1695450"/>
          </a:xfrm>
          <a:prstGeom prst="rect">
            <a:avLst/>
          </a:prstGeom>
        </p:spPr>
        <p:txBody>
          <a:bodyPr lIns="0" tIns="0" rIns="0" bIns="0" rtlCol="0" anchor="t">
            <a:spAutoFit/>
          </a:bodyPr>
          <a:lstStyle/>
          <a:p>
            <a:pPr>
              <a:lnSpc>
                <a:spcPts val="3600"/>
              </a:lnSpc>
            </a:pPr>
            <a:r>
              <a:rPr lang="en-US" sz="3000">
                <a:solidFill>
                  <a:srgbClr val="000000"/>
                </a:solidFill>
                <a:latin typeface="Rubik 1"/>
              </a:rPr>
              <a:t>Slides 17-30</a:t>
            </a:r>
          </a:p>
          <a:p>
            <a:pPr marL="488632" lvl="1" indent="-244316">
              <a:lnSpc>
                <a:spcPts val="3240"/>
              </a:lnSpc>
              <a:buFont typeface="Arial"/>
              <a:buChar char="•"/>
            </a:pPr>
            <a:r>
              <a:rPr lang="en-US" sz="2700">
                <a:solidFill>
                  <a:srgbClr val="000000"/>
                </a:solidFill>
                <a:latin typeface="Rubik 1"/>
              </a:rPr>
              <a:t>Strong Communication Skills</a:t>
            </a:r>
          </a:p>
          <a:p>
            <a:pPr marL="488632" lvl="1" indent="-244316">
              <a:lnSpc>
                <a:spcPts val="3240"/>
              </a:lnSpc>
              <a:buFont typeface="Arial"/>
              <a:buChar char="•"/>
            </a:pPr>
            <a:r>
              <a:rPr lang="en-US" sz="2700">
                <a:solidFill>
                  <a:srgbClr val="000000"/>
                </a:solidFill>
                <a:latin typeface="Rubik 1"/>
              </a:rPr>
              <a:t>Relationship Violence</a:t>
            </a:r>
          </a:p>
          <a:p>
            <a:pPr marL="488632" lvl="1" indent="-244316">
              <a:lnSpc>
                <a:spcPts val="3240"/>
              </a:lnSpc>
              <a:buFont typeface="Arial"/>
              <a:buChar char="•"/>
            </a:pPr>
            <a:r>
              <a:rPr lang="en-US" sz="2700">
                <a:solidFill>
                  <a:srgbClr val="000000"/>
                </a:solidFill>
                <a:latin typeface="Rubik 1"/>
              </a:rPr>
              <a:t>Safety Plan</a:t>
            </a:r>
          </a:p>
        </p:txBody>
      </p:sp>
      <p:sp>
        <p:nvSpPr>
          <p:cNvPr id="7" name="TextBox 7"/>
          <p:cNvSpPr txBox="1"/>
          <p:nvPr/>
        </p:nvSpPr>
        <p:spPr>
          <a:xfrm>
            <a:off x="11353109" y="2013429"/>
            <a:ext cx="7945782" cy="923925"/>
          </a:xfrm>
          <a:prstGeom prst="rect">
            <a:avLst/>
          </a:prstGeom>
        </p:spPr>
        <p:txBody>
          <a:bodyPr lIns="0" tIns="0" rIns="0" bIns="0" rtlCol="0" anchor="t">
            <a:spAutoFit/>
          </a:bodyPr>
          <a:lstStyle/>
          <a:p>
            <a:pPr algn="l">
              <a:lnSpc>
                <a:spcPts val="3600"/>
              </a:lnSpc>
            </a:pPr>
            <a:r>
              <a:rPr lang="en-US" sz="3000">
                <a:solidFill>
                  <a:srgbClr val="000000"/>
                </a:solidFill>
                <a:latin typeface="Rubik 1 Bold"/>
              </a:rPr>
              <a:t>Lesson 2: </a:t>
            </a:r>
          </a:p>
          <a:p>
            <a:pPr algn="l">
              <a:lnSpc>
                <a:spcPts val="3600"/>
              </a:lnSpc>
            </a:pPr>
            <a:r>
              <a:rPr lang="en-US" sz="3000">
                <a:solidFill>
                  <a:srgbClr val="000000"/>
                </a:solidFill>
                <a:latin typeface="Rubik 1 Bold"/>
              </a:rPr>
              <a:t>Communicating Core Values</a:t>
            </a:r>
          </a:p>
        </p:txBody>
      </p:sp>
      <p:sp>
        <p:nvSpPr>
          <p:cNvPr id="8" name="TextBox 8"/>
          <p:cNvSpPr txBox="1"/>
          <p:nvPr/>
        </p:nvSpPr>
        <p:spPr>
          <a:xfrm>
            <a:off x="11577223" y="6270698"/>
            <a:ext cx="7201591" cy="1695450"/>
          </a:xfrm>
          <a:prstGeom prst="rect">
            <a:avLst/>
          </a:prstGeom>
        </p:spPr>
        <p:txBody>
          <a:bodyPr lIns="0" tIns="0" rIns="0" bIns="0" rtlCol="0" anchor="t">
            <a:spAutoFit/>
          </a:bodyPr>
          <a:lstStyle/>
          <a:p>
            <a:pPr>
              <a:lnSpc>
                <a:spcPts val="3600"/>
              </a:lnSpc>
            </a:pPr>
            <a:r>
              <a:rPr lang="en-US" sz="3000">
                <a:solidFill>
                  <a:srgbClr val="000000"/>
                </a:solidFill>
                <a:latin typeface="Rubik 1"/>
              </a:rPr>
              <a:t>Slides 41-46</a:t>
            </a:r>
          </a:p>
          <a:p>
            <a:pPr marL="488632" lvl="1" indent="-244316">
              <a:lnSpc>
                <a:spcPts val="3240"/>
              </a:lnSpc>
              <a:buFont typeface="Arial"/>
              <a:buChar char="•"/>
            </a:pPr>
            <a:r>
              <a:rPr lang="en-US" sz="2700">
                <a:solidFill>
                  <a:srgbClr val="000000"/>
                </a:solidFill>
                <a:latin typeface="Rubik 1"/>
              </a:rPr>
              <a:t>Rejection</a:t>
            </a:r>
          </a:p>
          <a:p>
            <a:pPr marL="488632" lvl="1" indent="-244316">
              <a:lnSpc>
                <a:spcPts val="3240"/>
              </a:lnSpc>
              <a:buFont typeface="Arial"/>
              <a:buChar char="•"/>
            </a:pPr>
            <a:r>
              <a:rPr lang="en-US" sz="2700">
                <a:solidFill>
                  <a:srgbClr val="000000"/>
                </a:solidFill>
                <a:latin typeface="Rubik 1"/>
              </a:rPr>
              <a:t>Responding to Rejection</a:t>
            </a:r>
          </a:p>
          <a:p>
            <a:pPr marL="488632" lvl="1" indent="-244316">
              <a:lnSpc>
                <a:spcPts val="3240"/>
              </a:lnSpc>
              <a:buFont typeface="Arial"/>
              <a:buChar char="•"/>
            </a:pPr>
            <a:r>
              <a:rPr lang="en-US" sz="2700">
                <a:solidFill>
                  <a:srgbClr val="000000"/>
                </a:solidFill>
                <a:latin typeface="Rubik 1"/>
              </a:rPr>
              <a:t>What Can We Learn From Rejection?</a:t>
            </a:r>
          </a:p>
        </p:txBody>
      </p:sp>
      <p:sp>
        <p:nvSpPr>
          <p:cNvPr id="9" name="TextBox 9"/>
          <p:cNvSpPr txBox="1"/>
          <p:nvPr/>
        </p:nvSpPr>
        <p:spPr>
          <a:xfrm>
            <a:off x="11444252" y="5177263"/>
            <a:ext cx="7467534" cy="923925"/>
          </a:xfrm>
          <a:prstGeom prst="rect">
            <a:avLst/>
          </a:prstGeom>
        </p:spPr>
        <p:txBody>
          <a:bodyPr lIns="0" tIns="0" rIns="0" bIns="0" rtlCol="0" anchor="t">
            <a:spAutoFit/>
          </a:bodyPr>
          <a:lstStyle/>
          <a:p>
            <a:pPr algn="l">
              <a:lnSpc>
                <a:spcPts val="3600"/>
              </a:lnSpc>
            </a:pPr>
            <a:r>
              <a:rPr lang="en-US" sz="3000">
                <a:solidFill>
                  <a:srgbClr val="000000"/>
                </a:solidFill>
                <a:latin typeface="Rubik 1 Bold"/>
              </a:rPr>
              <a:t>Lesson 4: </a:t>
            </a:r>
          </a:p>
          <a:p>
            <a:pPr algn="l">
              <a:lnSpc>
                <a:spcPts val="3600"/>
              </a:lnSpc>
            </a:pPr>
            <a:r>
              <a:rPr lang="en-US" sz="3000">
                <a:solidFill>
                  <a:srgbClr val="000000"/>
                </a:solidFill>
                <a:latin typeface="Rubik 1 Bold"/>
              </a:rPr>
              <a:t>Dealing With Rejection</a:t>
            </a:r>
          </a:p>
        </p:txBody>
      </p:sp>
      <p:sp>
        <p:nvSpPr>
          <p:cNvPr id="10" name="Freeform 10"/>
          <p:cNvSpPr/>
          <p:nvPr/>
        </p:nvSpPr>
        <p:spPr>
          <a:xfrm>
            <a:off x="7361556" y="3239327"/>
            <a:ext cx="3072667" cy="3883858"/>
          </a:xfrm>
          <a:custGeom>
            <a:avLst/>
            <a:gdLst/>
            <a:ahLst/>
            <a:cxnLst/>
            <a:rect l="l" t="t" r="r" b="b"/>
            <a:pathLst>
              <a:path w="3072667" h="3883858">
                <a:moveTo>
                  <a:pt x="0" y="0"/>
                </a:moveTo>
                <a:lnTo>
                  <a:pt x="3072667" y="0"/>
                </a:lnTo>
                <a:lnTo>
                  <a:pt x="3072667" y="3883859"/>
                </a:lnTo>
                <a:lnTo>
                  <a:pt x="0" y="3883859"/>
                </a:lnTo>
                <a:lnTo>
                  <a:pt x="0" y="0"/>
                </a:lnTo>
                <a:close/>
              </a:path>
            </a:pathLst>
          </a:custGeom>
          <a:blipFill>
            <a:blip r:embed="rId3"/>
            <a:stretch>
              <a:fillRect t="-67" b="-67"/>
            </a:stretch>
          </a:blipFill>
        </p:spPr>
        <p:txBody>
          <a:bodyPr/>
          <a:lstStyle/>
          <a:p>
            <a:endParaRPr lang="en-US"/>
          </a:p>
        </p:txBody>
      </p:sp>
      <p:grpSp>
        <p:nvGrpSpPr>
          <p:cNvPr id="11" name="Group 11"/>
          <p:cNvGrpSpPr/>
          <p:nvPr/>
        </p:nvGrpSpPr>
        <p:grpSpPr>
          <a:xfrm>
            <a:off x="112338" y="684156"/>
            <a:ext cx="18158152" cy="1068172"/>
            <a:chOff x="0" y="0"/>
            <a:chExt cx="24210870" cy="1424229"/>
          </a:xfrm>
        </p:grpSpPr>
        <p:sp>
          <p:nvSpPr>
            <p:cNvPr id="12" name="Freeform 12"/>
            <p:cNvSpPr/>
            <p:nvPr/>
          </p:nvSpPr>
          <p:spPr>
            <a:xfrm>
              <a:off x="0" y="0"/>
              <a:ext cx="24210899" cy="1424167"/>
            </a:xfrm>
            <a:custGeom>
              <a:avLst/>
              <a:gdLst/>
              <a:ahLst/>
              <a:cxnLst/>
              <a:rect l="l" t="t" r="r" b="b"/>
              <a:pathLst>
                <a:path w="24210899" h="1424167">
                  <a:moveTo>
                    <a:pt x="0" y="0"/>
                  </a:moveTo>
                  <a:lnTo>
                    <a:pt x="24210899" y="0"/>
                  </a:lnTo>
                  <a:lnTo>
                    <a:pt x="24210899" y="1424167"/>
                  </a:lnTo>
                  <a:lnTo>
                    <a:pt x="0" y="1424167"/>
                  </a:lnTo>
                  <a:close/>
                </a:path>
              </a:pathLst>
            </a:custGeom>
            <a:solidFill>
              <a:srgbClr val="71FFE4"/>
            </a:solidFill>
          </p:spPr>
          <p:txBody>
            <a:bodyPr/>
            <a:lstStyle/>
            <a:p>
              <a:endParaRPr lang="en-US"/>
            </a:p>
          </p:txBody>
        </p:sp>
        <p:sp>
          <p:nvSpPr>
            <p:cNvPr id="13" name="TextBox 13"/>
            <p:cNvSpPr txBox="1"/>
            <p:nvPr/>
          </p:nvSpPr>
          <p:spPr>
            <a:xfrm>
              <a:off x="0" y="-9525"/>
              <a:ext cx="24210870" cy="1433754"/>
            </a:xfrm>
            <a:prstGeom prst="rect">
              <a:avLst/>
            </a:prstGeom>
          </p:spPr>
          <p:txBody>
            <a:bodyPr lIns="50800" tIns="50800" rIns="50800" bIns="50800" rtlCol="0" anchor="t"/>
            <a:lstStyle/>
            <a:p>
              <a:pPr algn="ctr">
                <a:lnSpc>
                  <a:spcPts val="6480"/>
                </a:lnSpc>
              </a:pPr>
              <a:r>
                <a:rPr lang="en-US" sz="5400">
                  <a:solidFill>
                    <a:srgbClr val="000000"/>
                  </a:solidFill>
                  <a:latin typeface="Rubik 1 Bold"/>
                </a:rPr>
                <a:t>Lesson PowerPoint Table of Contents</a:t>
              </a:r>
            </a:p>
          </p:txBody>
        </p:sp>
      </p:grpSp>
      <p:sp>
        <p:nvSpPr>
          <p:cNvPr id="14" name="Freeform 14" descr="A black and white text  Description automatically generated"/>
          <p:cNvSpPr/>
          <p:nvPr/>
        </p:nvSpPr>
        <p:spPr>
          <a:xfrm>
            <a:off x="16864353" y="818007"/>
            <a:ext cx="1214438" cy="842962"/>
          </a:xfrm>
          <a:custGeom>
            <a:avLst/>
            <a:gdLst/>
            <a:ahLst/>
            <a:cxnLst/>
            <a:rect l="l" t="t" r="r" b="b"/>
            <a:pathLst>
              <a:path w="1214438" h="842962">
                <a:moveTo>
                  <a:pt x="0" y="0"/>
                </a:moveTo>
                <a:lnTo>
                  <a:pt x="1214437" y="0"/>
                </a:lnTo>
                <a:lnTo>
                  <a:pt x="1214437" y="842963"/>
                </a:lnTo>
                <a:lnTo>
                  <a:pt x="0" y="842963"/>
                </a:lnTo>
                <a:lnTo>
                  <a:pt x="0" y="0"/>
                </a:lnTo>
                <a:close/>
              </a:path>
            </a:pathLst>
          </a:custGeom>
          <a:blipFill>
            <a:blip r:embed="rId4"/>
            <a:stretch>
              <a:fillRect l="-56" r="-56"/>
            </a:stretch>
          </a:blipFill>
        </p:spPr>
        <p:txBody>
          <a:bodyPr/>
          <a:lstStyle/>
          <a:p>
            <a:endParaRPr lang="en-US"/>
          </a:p>
        </p:txBody>
      </p:sp>
      <p:sp>
        <p:nvSpPr>
          <p:cNvPr id="15" name="TextBox 15"/>
          <p:cNvSpPr txBox="1"/>
          <p:nvPr/>
        </p:nvSpPr>
        <p:spPr>
          <a:xfrm>
            <a:off x="6735997" y="7851848"/>
            <a:ext cx="5120385" cy="923925"/>
          </a:xfrm>
          <a:prstGeom prst="rect">
            <a:avLst/>
          </a:prstGeom>
        </p:spPr>
        <p:txBody>
          <a:bodyPr lIns="0" tIns="0" rIns="0" bIns="0" rtlCol="0" anchor="t">
            <a:spAutoFit/>
          </a:bodyPr>
          <a:lstStyle/>
          <a:p>
            <a:pPr algn="l">
              <a:lnSpc>
                <a:spcPts val="3600"/>
              </a:lnSpc>
            </a:pPr>
            <a:r>
              <a:rPr lang="en-US" sz="3000">
                <a:solidFill>
                  <a:srgbClr val="000000"/>
                </a:solidFill>
                <a:latin typeface="Rubik 1 Bold"/>
              </a:rPr>
              <a:t>Lesson 5: Understanding Healthy Relationships</a:t>
            </a:r>
          </a:p>
        </p:txBody>
      </p:sp>
      <p:sp>
        <p:nvSpPr>
          <p:cNvPr id="16" name="TextBox 16"/>
          <p:cNvSpPr txBox="1"/>
          <p:nvPr/>
        </p:nvSpPr>
        <p:spPr>
          <a:xfrm>
            <a:off x="7501835" y="8948465"/>
            <a:ext cx="2825238" cy="923925"/>
          </a:xfrm>
          <a:prstGeom prst="rect">
            <a:avLst/>
          </a:prstGeom>
        </p:spPr>
        <p:txBody>
          <a:bodyPr lIns="0" tIns="0" rIns="0" bIns="0" rtlCol="0" anchor="t">
            <a:spAutoFit/>
          </a:bodyPr>
          <a:lstStyle/>
          <a:p>
            <a:pPr algn="ctr">
              <a:lnSpc>
                <a:spcPts val="3600"/>
              </a:lnSpc>
            </a:pPr>
            <a:r>
              <a:rPr lang="en-US" sz="3000">
                <a:solidFill>
                  <a:srgbClr val="000000"/>
                </a:solidFill>
                <a:latin typeface="Rubik 1"/>
              </a:rPr>
              <a:t>Slides 47-57</a:t>
            </a:r>
          </a:p>
          <a:p>
            <a:pPr algn="ctr">
              <a:lnSpc>
                <a:spcPts val="3600"/>
              </a:lnSpc>
            </a:pPr>
            <a:endParaRPr lang="en-US" sz="3000">
              <a:solidFill>
                <a:srgbClr val="000000"/>
              </a:solidFill>
              <a:latin typeface="Rubik 1"/>
            </a:endParaRPr>
          </a:p>
        </p:txBody>
      </p:sp>
      <p:sp>
        <p:nvSpPr>
          <p:cNvPr id="17" name="TextBox 17"/>
          <p:cNvSpPr txBox="1"/>
          <p:nvPr/>
        </p:nvSpPr>
        <p:spPr>
          <a:xfrm>
            <a:off x="217377" y="9228832"/>
            <a:ext cx="20813894" cy="820738"/>
          </a:xfrm>
          <a:prstGeom prst="rect">
            <a:avLst/>
          </a:prstGeom>
        </p:spPr>
        <p:txBody>
          <a:bodyPr wrap="square" lIns="0" tIns="0" rIns="0" bIns="0" rtlCol="0" anchor="t">
            <a:spAutoFit/>
          </a:bodyPr>
          <a:lstStyle/>
          <a:p>
            <a:pPr algn="l">
              <a:lnSpc>
                <a:spcPts val="3240"/>
              </a:lnSpc>
            </a:pPr>
            <a:endParaRPr/>
          </a:p>
          <a:p>
            <a:pPr algn="l">
              <a:lnSpc>
                <a:spcPts val="3240"/>
              </a:lnSpc>
            </a:pPr>
            <a:r>
              <a:rPr lang="en-US" sz="2700" dirty="0">
                <a:solidFill>
                  <a:srgbClr val="000000"/>
                </a:solidFill>
                <a:latin typeface="Rubik 1"/>
              </a:rPr>
              <a:t>• Changing Relationships    • Let’s Review     • Engaging in Meaningful Relationships    • Action Plan    •Celebration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77046" y="1634226"/>
            <a:ext cx="16119515" cy="5753100"/>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passive </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passive-aggressive</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aggressive</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assertive</a:t>
            </a:r>
          </a:p>
          <a:p>
            <a:pPr marL="760095" lvl="1" indent="-380048" algn="l">
              <a:lnSpc>
                <a:spcPts val="5040"/>
              </a:lnSpc>
            </a:pPr>
            <a:endParaRPr lang="en-US" sz="4200">
              <a:solidFill>
                <a:srgbClr val="000000"/>
              </a:solidFill>
              <a:latin typeface="Rubik 1"/>
            </a:endParaRPr>
          </a:p>
          <a:p>
            <a:pPr marL="760095" lvl="1" indent="-380048" algn="l">
              <a:lnSpc>
                <a:spcPts val="5040"/>
              </a:lnSpc>
            </a:pPr>
            <a:endParaRPr lang="en-US" sz="4200">
              <a:solidFill>
                <a:srgbClr val="000000"/>
              </a:solidFill>
              <a:latin typeface="Rubik 1"/>
            </a:endParaRPr>
          </a:p>
        </p:txBody>
      </p:sp>
      <p:sp>
        <p:nvSpPr>
          <p:cNvPr id="3" name="TextBox 3"/>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Four Styles of Communication</a:t>
            </a:r>
          </a:p>
        </p:txBody>
      </p:sp>
      <p:sp>
        <p:nvSpPr>
          <p:cNvPr id="4" name="Freeform 4"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5" name="AutoShape 5"/>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sp>
        <p:nvSpPr>
          <p:cNvPr id="6" name="Freeform 6" descr="Two women laughing and looking at each other  Description automatically generated"/>
          <p:cNvSpPr/>
          <p:nvPr/>
        </p:nvSpPr>
        <p:spPr>
          <a:xfrm>
            <a:off x="10949851" y="1458042"/>
            <a:ext cx="5865606" cy="4905633"/>
          </a:xfrm>
          <a:custGeom>
            <a:avLst/>
            <a:gdLst/>
            <a:ahLst/>
            <a:cxnLst/>
            <a:rect l="l" t="t" r="r" b="b"/>
            <a:pathLst>
              <a:path w="5865606" h="4905633">
                <a:moveTo>
                  <a:pt x="0" y="0"/>
                </a:moveTo>
                <a:lnTo>
                  <a:pt x="5865606" y="0"/>
                </a:lnTo>
                <a:lnTo>
                  <a:pt x="5865606" y="4905633"/>
                </a:lnTo>
                <a:lnTo>
                  <a:pt x="0" y="4905633"/>
                </a:lnTo>
                <a:lnTo>
                  <a:pt x="0" y="0"/>
                </a:lnTo>
                <a:close/>
              </a:path>
            </a:pathLst>
          </a:custGeom>
          <a:blipFill>
            <a:blip r:embed="rId4"/>
            <a:stretch>
              <a:fillRect t="-4" b="-4"/>
            </a:stretch>
          </a:blipFill>
        </p:spPr>
        <p:txBody>
          <a:bodyPr/>
          <a:lstStyle/>
          <a:p>
            <a:endParaRPr lang="en-US"/>
          </a:p>
        </p:txBody>
      </p:sp>
      <p:grpSp>
        <p:nvGrpSpPr>
          <p:cNvPr id="7" name="Group 7"/>
          <p:cNvGrpSpPr/>
          <p:nvPr/>
        </p:nvGrpSpPr>
        <p:grpSpPr>
          <a:xfrm>
            <a:off x="1412994" y="6675995"/>
            <a:ext cx="15402464" cy="3416419"/>
            <a:chOff x="0" y="0"/>
            <a:chExt cx="20536618" cy="4555225"/>
          </a:xfrm>
        </p:grpSpPr>
        <p:sp>
          <p:nvSpPr>
            <p:cNvPr id="8" name="Freeform 8"/>
            <p:cNvSpPr/>
            <p:nvPr/>
          </p:nvSpPr>
          <p:spPr>
            <a:xfrm>
              <a:off x="0" y="0"/>
              <a:ext cx="20536663" cy="4555156"/>
            </a:xfrm>
            <a:custGeom>
              <a:avLst/>
              <a:gdLst/>
              <a:ahLst/>
              <a:cxnLst/>
              <a:rect l="l" t="t" r="r" b="b"/>
              <a:pathLst>
                <a:path w="20536663" h="4555156">
                  <a:moveTo>
                    <a:pt x="0" y="0"/>
                  </a:moveTo>
                  <a:lnTo>
                    <a:pt x="20536663" y="0"/>
                  </a:lnTo>
                  <a:lnTo>
                    <a:pt x="20536663" y="4555156"/>
                  </a:lnTo>
                  <a:lnTo>
                    <a:pt x="0" y="4555156"/>
                  </a:lnTo>
                  <a:close/>
                </a:path>
              </a:pathLst>
            </a:custGeom>
            <a:solidFill>
              <a:srgbClr val="71FFE4"/>
            </a:solidFill>
          </p:spPr>
          <p:txBody>
            <a:bodyPr/>
            <a:lstStyle/>
            <a:p>
              <a:endParaRPr lang="en-US"/>
            </a:p>
          </p:txBody>
        </p:sp>
      </p:grpSp>
      <p:sp>
        <p:nvSpPr>
          <p:cNvPr id="9" name="TextBox 9"/>
          <p:cNvSpPr txBox="1"/>
          <p:nvPr/>
        </p:nvSpPr>
        <p:spPr>
          <a:xfrm>
            <a:off x="2328202" y="7927177"/>
            <a:ext cx="14185467" cy="1924050"/>
          </a:xfrm>
          <a:prstGeom prst="rect">
            <a:avLst/>
          </a:prstGeom>
        </p:spPr>
        <p:txBody>
          <a:bodyPr lIns="0" tIns="0" rIns="0" bIns="0" rtlCol="0" anchor="t">
            <a:spAutoFit/>
          </a:bodyPr>
          <a:lstStyle/>
          <a:p>
            <a:pPr algn="l">
              <a:lnSpc>
                <a:spcPts val="5040"/>
              </a:lnSpc>
            </a:pPr>
            <a:r>
              <a:rPr lang="en-US" sz="4200">
                <a:solidFill>
                  <a:srgbClr val="000000"/>
                </a:solidFill>
                <a:latin typeface="Rubik 1 Bold"/>
              </a:rPr>
              <a:t>Ineffective communication styles</a:t>
            </a:r>
            <a:r>
              <a:rPr lang="en-US" sz="4200">
                <a:solidFill>
                  <a:srgbClr val="000000"/>
                </a:solidFill>
                <a:latin typeface="Rubik 1"/>
              </a:rPr>
              <a:t> are passive, passive-aggressive and aggressive. What do these sound like?</a:t>
            </a:r>
          </a:p>
        </p:txBody>
      </p:sp>
      <p:sp>
        <p:nvSpPr>
          <p:cNvPr id="10" name="TextBox 10"/>
          <p:cNvSpPr txBox="1"/>
          <p:nvPr/>
        </p:nvSpPr>
        <p:spPr>
          <a:xfrm>
            <a:off x="1028700" y="6784177"/>
            <a:ext cx="593164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Share Out!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Passive Communication</a:t>
            </a:r>
          </a:p>
        </p:txBody>
      </p:sp>
      <p:sp>
        <p:nvSpPr>
          <p:cNvPr id="3" name="AutoShape 3"/>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sp>
        <p:nvSpPr>
          <p:cNvPr id="4" name="Freeform 4" descr="A black and white text  Description automatically generated"/>
          <p:cNvSpPr/>
          <p:nvPr/>
        </p:nvSpPr>
        <p:spPr>
          <a:xfrm>
            <a:off x="16773726" y="251128"/>
            <a:ext cx="1298867" cy="930546"/>
          </a:xfrm>
          <a:custGeom>
            <a:avLst/>
            <a:gdLst/>
            <a:ahLst/>
            <a:cxnLst/>
            <a:rect l="l" t="t" r="r" b="b"/>
            <a:pathLst>
              <a:path w="1298867" h="930546">
                <a:moveTo>
                  <a:pt x="0" y="0"/>
                </a:moveTo>
                <a:lnTo>
                  <a:pt x="1298866" y="0"/>
                </a:lnTo>
                <a:lnTo>
                  <a:pt x="1298866" y="930546"/>
                </a:lnTo>
                <a:lnTo>
                  <a:pt x="0" y="930546"/>
                </a:lnTo>
                <a:lnTo>
                  <a:pt x="0" y="0"/>
                </a:lnTo>
                <a:close/>
              </a:path>
            </a:pathLst>
          </a:custGeom>
          <a:blipFill>
            <a:blip r:embed="rId2"/>
            <a:stretch>
              <a:fillRect l="-1351" r="-1351"/>
            </a:stretch>
          </a:blipFill>
        </p:spPr>
        <p:txBody>
          <a:bodyPr/>
          <a:lstStyle/>
          <a:p>
            <a:endParaRPr lang="en-US"/>
          </a:p>
        </p:txBody>
      </p:sp>
      <p:sp>
        <p:nvSpPr>
          <p:cNvPr id="5" name="Freeform 5" descr="A black sound wave line  Description automatically generated"/>
          <p:cNvSpPr/>
          <p:nvPr/>
        </p:nvSpPr>
        <p:spPr>
          <a:xfrm>
            <a:off x="6886577" y="1127166"/>
            <a:ext cx="5480994" cy="1799196"/>
          </a:xfrm>
          <a:custGeom>
            <a:avLst/>
            <a:gdLst/>
            <a:ahLst/>
            <a:cxnLst/>
            <a:rect l="l" t="t" r="r" b="b"/>
            <a:pathLst>
              <a:path w="5480994" h="1799196">
                <a:moveTo>
                  <a:pt x="0" y="0"/>
                </a:moveTo>
                <a:lnTo>
                  <a:pt x="5480993" y="0"/>
                </a:lnTo>
                <a:lnTo>
                  <a:pt x="5480993" y="1799196"/>
                </a:lnTo>
                <a:lnTo>
                  <a:pt x="0" y="1799196"/>
                </a:lnTo>
                <a:lnTo>
                  <a:pt x="0" y="0"/>
                </a:lnTo>
                <a:close/>
              </a:path>
            </a:pathLst>
          </a:custGeom>
          <a:blipFill>
            <a:blip r:embed="rId3"/>
            <a:stretch>
              <a:fillRect t="-97" b="-97"/>
            </a:stretch>
          </a:blipFill>
        </p:spPr>
        <p:txBody>
          <a:bodyPr/>
          <a:lstStyle/>
          <a:p>
            <a:endParaRPr lang="en-US"/>
          </a:p>
        </p:txBody>
      </p:sp>
      <p:grpSp>
        <p:nvGrpSpPr>
          <p:cNvPr id="6" name="Group 6"/>
          <p:cNvGrpSpPr/>
          <p:nvPr/>
        </p:nvGrpSpPr>
        <p:grpSpPr>
          <a:xfrm>
            <a:off x="1441974" y="3903267"/>
            <a:ext cx="15402464" cy="4695212"/>
            <a:chOff x="0" y="0"/>
            <a:chExt cx="20536618" cy="6260282"/>
          </a:xfrm>
        </p:grpSpPr>
        <p:sp>
          <p:nvSpPr>
            <p:cNvPr id="7" name="Freeform 7"/>
            <p:cNvSpPr/>
            <p:nvPr/>
          </p:nvSpPr>
          <p:spPr>
            <a:xfrm>
              <a:off x="0" y="0"/>
              <a:ext cx="20536663" cy="6260338"/>
            </a:xfrm>
            <a:custGeom>
              <a:avLst/>
              <a:gdLst/>
              <a:ahLst/>
              <a:cxnLst/>
              <a:rect l="l" t="t" r="r" b="b"/>
              <a:pathLst>
                <a:path w="20536663" h="6260338">
                  <a:moveTo>
                    <a:pt x="0" y="0"/>
                  </a:moveTo>
                  <a:lnTo>
                    <a:pt x="20536663" y="0"/>
                  </a:lnTo>
                  <a:lnTo>
                    <a:pt x="20536663" y="6260338"/>
                  </a:lnTo>
                  <a:lnTo>
                    <a:pt x="0" y="6260338"/>
                  </a:lnTo>
                  <a:close/>
                </a:path>
              </a:pathLst>
            </a:custGeom>
            <a:solidFill>
              <a:srgbClr val="71FFE4"/>
            </a:solidFill>
          </p:spPr>
          <p:txBody>
            <a:bodyPr/>
            <a:lstStyle/>
            <a:p>
              <a:endParaRPr lang="en-US"/>
            </a:p>
          </p:txBody>
        </p:sp>
      </p:grpSp>
      <p:sp>
        <p:nvSpPr>
          <p:cNvPr id="8" name="TextBox 8"/>
          <p:cNvSpPr txBox="1"/>
          <p:nvPr/>
        </p:nvSpPr>
        <p:spPr>
          <a:xfrm>
            <a:off x="896493" y="1468629"/>
            <a:ext cx="6302258" cy="552450"/>
          </a:xfrm>
          <a:prstGeom prst="rect">
            <a:avLst/>
          </a:prstGeom>
        </p:spPr>
        <p:txBody>
          <a:bodyPr lIns="0" tIns="0" rIns="0" bIns="0" rtlCol="0" anchor="t">
            <a:spAutoFit/>
          </a:bodyPr>
          <a:lstStyle/>
          <a:p>
            <a:pPr algn="ctr">
              <a:lnSpc>
                <a:spcPts val="4320"/>
              </a:lnSpc>
            </a:pPr>
            <a:r>
              <a:rPr lang="en-US" sz="3600">
                <a:solidFill>
                  <a:srgbClr val="000000"/>
                </a:solidFill>
                <a:latin typeface="Rubik 1 Bold"/>
              </a:rPr>
              <a:t>Passive phrases sound like</a:t>
            </a:r>
          </a:p>
        </p:txBody>
      </p:sp>
      <p:sp>
        <p:nvSpPr>
          <p:cNvPr id="9" name="TextBox 9"/>
          <p:cNvSpPr txBox="1"/>
          <p:nvPr/>
        </p:nvSpPr>
        <p:spPr>
          <a:xfrm>
            <a:off x="4135732" y="4417973"/>
            <a:ext cx="10023515" cy="5753100"/>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"I don't care, you can choose."</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"Whatever you like."</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"It doesn't matter what I say or think."</a:t>
            </a:r>
          </a:p>
          <a:p>
            <a:pPr marL="760095" lvl="1" indent="-380048" algn="l">
              <a:lnSpc>
                <a:spcPts val="5040"/>
              </a:lnSpc>
            </a:pPr>
            <a:endParaRPr lang="en-US" sz="4200">
              <a:solidFill>
                <a:srgbClr val="000000"/>
              </a:solidFill>
              <a:latin typeface="Rubik 1"/>
            </a:endParaRPr>
          </a:p>
          <a:p>
            <a:pPr marL="760095" lvl="1" indent="-380048" algn="l">
              <a:lnSpc>
                <a:spcPts val="5040"/>
              </a:lnSpc>
            </a:pPr>
            <a:endParaRPr lang="en-US" sz="4200">
              <a:solidFill>
                <a:srgbClr val="000000"/>
              </a:solidFill>
              <a:latin typeface="Rubik 1"/>
            </a:endParaRPr>
          </a:p>
          <a:p>
            <a:pPr marL="760095" lvl="1" indent="-380048" algn="l">
              <a:lnSpc>
                <a:spcPts val="5040"/>
              </a:lnSpc>
            </a:pPr>
            <a:endParaRPr lang="en-US" sz="4200">
              <a:solidFill>
                <a:srgbClr val="000000"/>
              </a:solidFill>
              <a:latin typeface="Rubik 1"/>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1974" y="3903267"/>
            <a:ext cx="15402464" cy="4695212"/>
            <a:chOff x="0" y="0"/>
            <a:chExt cx="20536618" cy="6260282"/>
          </a:xfrm>
        </p:grpSpPr>
        <p:sp>
          <p:nvSpPr>
            <p:cNvPr id="3" name="Freeform 3"/>
            <p:cNvSpPr/>
            <p:nvPr/>
          </p:nvSpPr>
          <p:spPr>
            <a:xfrm>
              <a:off x="0" y="0"/>
              <a:ext cx="20536663" cy="6260338"/>
            </a:xfrm>
            <a:custGeom>
              <a:avLst/>
              <a:gdLst/>
              <a:ahLst/>
              <a:cxnLst/>
              <a:rect l="l" t="t" r="r" b="b"/>
              <a:pathLst>
                <a:path w="20536663" h="6260338">
                  <a:moveTo>
                    <a:pt x="0" y="0"/>
                  </a:moveTo>
                  <a:lnTo>
                    <a:pt x="20536663" y="0"/>
                  </a:lnTo>
                  <a:lnTo>
                    <a:pt x="20536663" y="6260338"/>
                  </a:lnTo>
                  <a:lnTo>
                    <a:pt x="0" y="6260338"/>
                  </a:lnTo>
                  <a:close/>
                </a:path>
              </a:pathLst>
            </a:custGeom>
            <a:solidFill>
              <a:srgbClr val="71FFE4"/>
            </a:solidFill>
          </p:spPr>
          <p:txBody>
            <a:bodyPr/>
            <a:lstStyle/>
            <a:p>
              <a:endParaRPr lang="en-US"/>
            </a:p>
          </p:txBody>
        </p:sp>
      </p:grpSp>
      <p:sp>
        <p:nvSpPr>
          <p:cNvPr id="4" name="TextBox 4"/>
          <p:cNvSpPr txBox="1"/>
          <p:nvPr/>
        </p:nvSpPr>
        <p:spPr>
          <a:xfrm>
            <a:off x="91440" y="97743"/>
            <a:ext cx="11893779"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Passive-Aggressive Communication</a:t>
            </a:r>
          </a:p>
        </p:txBody>
      </p:sp>
      <p:sp>
        <p:nvSpPr>
          <p:cNvPr id="5" name="AutoShape 5"/>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sp>
        <p:nvSpPr>
          <p:cNvPr id="6" name="Freeform 6" descr="A black and white text  Description automatically generated"/>
          <p:cNvSpPr/>
          <p:nvPr/>
        </p:nvSpPr>
        <p:spPr>
          <a:xfrm>
            <a:off x="16773726" y="251128"/>
            <a:ext cx="1298867" cy="930546"/>
          </a:xfrm>
          <a:custGeom>
            <a:avLst/>
            <a:gdLst/>
            <a:ahLst/>
            <a:cxnLst/>
            <a:rect l="l" t="t" r="r" b="b"/>
            <a:pathLst>
              <a:path w="1298867" h="930546">
                <a:moveTo>
                  <a:pt x="0" y="0"/>
                </a:moveTo>
                <a:lnTo>
                  <a:pt x="1298866" y="0"/>
                </a:lnTo>
                <a:lnTo>
                  <a:pt x="1298866" y="930546"/>
                </a:lnTo>
                <a:lnTo>
                  <a:pt x="0" y="930546"/>
                </a:lnTo>
                <a:lnTo>
                  <a:pt x="0" y="0"/>
                </a:lnTo>
                <a:close/>
              </a:path>
            </a:pathLst>
          </a:custGeom>
          <a:blipFill>
            <a:blip r:embed="rId2"/>
            <a:stretch>
              <a:fillRect l="-1351" r="-1351"/>
            </a:stretch>
          </a:blipFill>
        </p:spPr>
        <p:txBody>
          <a:bodyPr/>
          <a:lstStyle/>
          <a:p>
            <a:endParaRPr lang="en-US"/>
          </a:p>
        </p:txBody>
      </p:sp>
      <p:sp>
        <p:nvSpPr>
          <p:cNvPr id="7" name="Freeform 7" descr="A black sound wave line  Description automatically generated"/>
          <p:cNvSpPr/>
          <p:nvPr/>
        </p:nvSpPr>
        <p:spPr>
          <a:xfrm>
            <a:off x="7586793" y="1312518"/>
            <a:ext cx="5480994" cy="1799196"/>
          </a:xfrm>
          <a:custGeom>
            <a:avLst/>
            <a:gdLst/>
            <a:ahLst/>
            <a:cxnLst/>
            <a:rect l="l" t="t" r="r" b="b"/>
            <a:pathLst>
              <a:path w="5480994" h="1799196">
                <a:moveTo>
                  <a:pt x="0" y="0"/>
                </a:moveTo>
                <a:lnTo>
                  <a:pt x="5480994" y="0"/>
                </a:lnTo>
                <a:lnTo>
                  <a:pt x="5480994" y="1799196"/>
                </a:lnTo>
                <a:lnTo>
                  <a:pt x="0" y="1799196"/>
                </a:lnTo>
                <a:lnTo>
                  <a:pt x="0" y="0"/>
                </a:lnTo>
                <a:close/>
              </a:path>
            </a:pathLst>
          </a:custGeom>
          <a:blipFill>
            <a:blip r:embed="rId3"/>
            <a:stretch>
              <a:fillRect t="-97" b="-97"/>
            </a:stretch>
          </a:blipFill>
        </p:spPr>
        <p:txBody>
          <a:bodyPr/>
          <a:lstStyle/>
          <a:p>
            <a:endParaRPr lang="en-US"/>
          </a:p>
        </p:txBody>
      </p:sp>
      <p:grpSp>
        <p:nvGrpSpPr>
          <p:cNvPr id="8" name="Group 8"/>
          <p:cNvGrpSpPr/>
          <p:nvPr/>
        </p:nvGrpSpPr>
        <p:grpSpPr>
          <a:xfrm>
            <a:off x="1369893" y="3357510"/>
            <a:ext cx="15402464" cy="6033859"/>
            <a:chOff x="0" y="0"/>
            <a:chExt cx="20536618" cy="8045146"/>
          </a:xfrm>
        </p:grpSpPr>
        <p:sp>
          <p:nvSpPr>
            <p:cNvPr id="9" name="Freeform 9"/>
            <p:cNvSpPr/>
            <p:nvPr/>
          </p:nvSpPr>
          <p:spPr>
            <a:xfrm>
              <a:off x="0" y="0"/>
              <a:ext cx="20536663" cy="8045196"/>
            </a:xfrm>
            <a:custGeom>
              <a:avLst/>
              <a:gdLst/>
              <a:ahLst/>
              <a:cxnLst/>
              <a:rect l="l" t="t" r="r" b="b"/>
              <a:pathLst>
                <a:path w="20536663" h="8045196">
                  <a:moveTo>
                    <a:pt x="0" y="0"/>
                  </a:moveTo>
                  <a:lnTo>
                    <a:pt x="20536663" y="0"/>
                  </a:lnTo>
                  <a:lnTo>
                    <a:pt x="20536663" y="8045196"/>
                  </a:lnTo>
                  <a:lnTo>
                    <a:pt x="0" y="8045196"/>
                  </a:lnTo>
                  <a:close/>
                </a:path>
              </a:pathLst>
            </a:custGeom>
            <a:solidFill>
              <a:srgbClr val="71FFE4"/>
            </a:solidFill>
          </p:spPr>
          <p:txBody>
            <a:bodyPr/>
            <a:lstStyle/>
            <a:p>
              <a:endParaRPr lang="en-US"/>
            </a:p>
          </p:txBody>
        </p:sp>
      </p:grpSp>
      <p:sp>
        <p:nvSpPr>
          <p:cNvPr id="10" name="TextBox 10"/>
          <p:cNvSpPr txBox="1"/>
          <p:nvPr/>
        </p:nvSpPr>
        <p:spPr>
          <a:xfrm>
            <a:off x="896493" y="1468629"/>
            <a:ext cx="6302258" cy="1095375"/>
          </a:xfrm>
          <a:prstGeom prst="rect">
            <a:avLst/>
          </a:prstGeom>
        </p:spPr>
        <p:txBody>
          <a:bodyPr lIns="0" tIns="0" rIns="0" bIns="0" rtlCol="0" anchor="t">
            <a:spAutoFit/>
          </a:bodyPr>
          <a:lstStyle/>
          <a:p>
            <a:pPr algn="ctr">
              <a:lnSpc>
                <a:spcPts val="4320"/>
              </a:lnSpc>
            </a:pPr>
            <a:r>
              <a:rPr lang="en-US" sz="3600">
                <a:solidFill>
                  <a:srgbClr val="000000"/>
                </a:solidFill>
                <a:latin typeface="Rubik 1 Bold"/>
              </a:rPr>
              <a:t>Passive-aggressive phrases sound like:</a:t>
            </a:r>
          </a:p>
        </p:txBody>
      </p:sp>
      <p:sp>
        <p:nvSpPr>
          <p:cNvPr id="11" name="TextBox 11"/>
          <p:cNvSpPr txBox="1"/>
          <p:nvPr/>
        </p:nvSpPr>
        <p:spPr>
          <a:xfrm>
            <a:off x="2261625" y="3944296"/>
            <a:ext cx="13627566" cy="5753100"/>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"I am fine, but don't be surprised if I don't speak to you for a week."</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"We can do this your way, but it won't work because you don't know what you are talking about."</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"Why are you always over-reacting, I am just trying to help."</a:t>
            </a:r>
          </a:p>
          <a:p>
            <a:pPr marL="760095" lvl="1" indent="-380048" algn="l">
              <a:lnSpc>
                <a:spcPts val="5040"/>
              </a:lnSpc>
            </a:pPr>
            <a:endParaRPr lang="en-US" sz="4200">
              <a:solidFill>
                <a:srgbClr val="000000"/>
              </a:solidFill>
              <a:latin typeface="Rubik 1"/>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Aggressive Communication</a:t>
            </a:r>
          </a:p>
        </p:txBody>
      </p:sp>
      <p:sp>
        <p:nvSpPr>
          <p:cNvPr id="3" name="AutoShape 3"/>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sp>
        <p:nvSpPr>
          <p:cNvPr id="4" name="Freeform 4" descr="A black and white text  Description automatically generated"/>
          <p:cNvSpPr/>
          <p:nvPr/>
        </p:nvSpPr>
        <p:spPr>
          <a:xfrm>
            <a:off x="16773726" y="251128"/>
            <a:ext cx="1298867" cy="930546"/>
          </a:xfrm>
          <a:custGeom>
            <a:avLst/>
            <a:gdLst/>
            <a:ahLst/>
            <a:cxnLst/>
            <a:rect l="l" t="t" r="r" b="b"/>
            <a:pathLst>
              <a:path w="1298867" h="930546">
                <a:moveTo>
                  <a:pt x="0" y="0"/>
                </a:moveTo>
                <a:lnTo>
                  <a:pt x="1298866" y="0"/>
                </a:lnTo>
                <a:lnTo>
                  <a:pt x="1298866" y="930546"/>
                </a:lnTo>
                <a:lnTo>
                  <a:pt x="0" y="930546"/>
                </a:lnTo>
                <a:lnTo>
                  <a:pt x="0" y="0"/>
                </a:lnTo>
                <a:close/>
              </a:path>
            </a:pathLst>
          </a:custGeom>
          <a:blipFill>
            <a:blip r:embed="rId2"/>
            <a:stretch>
              <a:fillRect l="-1351" r="-1351"/>
            </a:stretch>
          </a:blipFill>
        </p:spPr>
        <p:txBody>
          <a:bodyPr/>
          <a:lstStyle/>
          <a:p>
            <a:endParaRPr lang="en-US"/>
          </a:p>
        </p:txBody>
      </p:sp>
      <p:sp>
        <p:nvSpPr>
          <p:cNvPr id="5" name="Freeform 5" descr="A black sound wave line  Description automatically generated"/>
          <p:cNvSpPr/>
          <p:nvPr/>
        </p:nvSpPr>
        <p:spPr>
          <a:xfrm>
            <a:off x="8315327" y="1372095"/>
            <a:ext cx="5480994" cy="1799196"/>
          </a:xfrm>
          <a:custGeom>
            <a:avLst/>
            <a:gdLst/>
            <a:ahLst/>
            <a:cxnLst/>
            <a:rect l="l" t="t" r="r" b="b"/>
            <a:pathLst>
              <a:path w="5480994" h="1799196">
                <a:moveTo>
                  <a:pt x="0" y="0"/>
                </a:moveTo>
                <a:lnTo>
                  <a:pt x="5480993" y="0"/>
                </a:lnTo>
                <a:lnTo>
                  <a:pt x="5480993" y="1799196"/>
                </a:lnTo>
                <a:lnTo>
                  <a:pt x="0" y="1799196"/>
                </a:lnTo>
                <a:lnTo>
                  <a:pt x="0" y="0"/>
                </a:lnTo>
                <a:close/>
              </a:path>
            </a:pathLst>
          </a:custGeom>
          <a:blipFill>
            <a:blip r:embed="rId3"/>
            <a:stretch>
              <a:fillRect t="-97" b="-97"/>
            </a:stretch>
          </a:blipFill>
        </p:spPr>
        <p:txBody>
          <a:bodyPr/>
          <a:lstStyle/>
          <a:p>
            <a:endParaRPr lang="en-US"/>
          </a:p>
        </p:txBody>
      </p:sp>
      <p:grpSp>
        <p:nvGrpSpPr>
          <p:cNvPr id="6" name="Group 6"/>
          <p:cNvGrpSpPr/>
          <p:nvPr/>
        </p:nvGrpSpPr>
        <p:grpSpPr>
          <a:xfrm>
            <a:off x="948072" y="3767196"/>
            <a:ext cx="16667926" cy="4846681"/>
            <a:chOff x="0" y="0"/>
            <a:chExt cx="22223902" cy="6462241"/>
          </a:xfrm>
        </p:grpSpPr>
        <p:sp>
          <p:nvSpPr>
            <p:cNvPr id="7" name="Freeform 7"/>
            <p:cNvSpPr/>
            <p:nvPr/>
          </p:nvSpPr>
          <p:spPr>
            <a:xfrm>
              <a:off x="0" y="0"/>
              <a:ext cx="22223857" cy="6462193"/>
            </a:xfrm>
            <a:custGeom>
              <a:avLst/>
              <a:gdLst/>
              <a:ahLst/>
              <a:cxnLst/>
              <a:rect l="l" t="t" r="r" b="b"/>
              <a:pathLst>
                <a:path w="22223857" h="6462193">
                  <a:moveTo>
                    <a:pt x="0" y="0"/>
                  </a:moveTo>
                  <a:lnTo>
                    <a:pt x="22223857" y="0"/>
                  </a:lnTo>
                  <a:lnTo>
                    <a:pt x="22223857" y="6462193"/>
                  </a:lnTo>
                  <a:lnTo>
                    <a:pt x="0" y="6462193"/>
                  </a:lnTo>
                  <a:close/>
                </a:path>
              </a:pathLst>
            </a:custGeom>
            <a:solidFill>
              <a:srgbClr val="71FFE4"/>
            </a:solidFill>
          </p:spPr>
          <p:txBody>
            <a:bodyPr/>
            <a:lstStyle/>
            <a:p>
              <a:endParaRPr lang="en-US"/>
            </a:p>
          </p:txBody>
        </p:sp>
      </p:grpSp>
      <p:sp>
        <p:nvSpPr>
          <p:cNvPr id="8" name="TextBox 8"/>
          <p:cNvSpPr txBox="1"/>
          <p:nvPr/>
        </p:nvSpPr>
        <p:spPr>
          <a:xfrm>
            <a:off x="2025886" y="1686343"/>
            <a:ext cx="6302258" cy="1095375"/>
          </a:xfrm>
          <a:prstGeom prst="rect">
            <a:avLst/>
          </a:prstGeom>
        </p:spPr>
        <p:txBody>
          <a:bodyPr lIns="0" tIns="0" rIns="0" bIns="0" rtlCol="0" anchor="t">
            <a:spAutoFit/>
          </a:bodyPr>
          <a:lstStyle/>
          <a:p>
            <a:pPr algn="ctr">
              <a:lnSpc>
                <a:spcPts val="4320"/>
              </a:lnSpc>
            </a:pPr>
            <a:r>
              <a:rPr lang="en-US" sz="3600">
                <a:solidFill>
                  <a:srgbClr val="000000"/>
                </a:solidFill>
                <a:latin typeface="Rubik 1 Bold"/>
              </a:rPr>
              <a:t>Aggressive phrases </a:t>
            </a:r>
          </a:p>
          <a:p>
            <a:pPr algn="ctr">
              <a:lnSpc>
                <a:spcPts val="4320"/>
              </a:lnSpc>
            </a:pPr>
            <a:r>
              <a:rPr lang="en-US" sz="3600">
                <a:solidFill>
                  <a:srgbClr val="000000"/>
                </a:solidFill>
                <a:latin typeface="Rubik 1 Bold"/>
              </a:rPr>
              <a:t>sound like</a:t>
            </a:r>
          </a:p>
        </p:txBody>
      </p:sp>
      <p:sp>
        <p:nvSpPr>
          <p:cNvPr id="9" name="TextBox 9"/>
          <p:cNvSpPr txBox="1"/>
          <p:nvPr/>
        </p:nvSpPr>
        <p:spPr>
          <a:xfrm>
            <a:off x="1305446" y="4499615"/>
            <a:ext cx="15820156" cy="3838575"/>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"I am never wrong, so you better listen up." </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"Why are you so stupid, your opinion doesn't matter."</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"Fine, I'll get my way no matter what you do, just watch me."</a:t>
            </a:r>
          </a:p>
          <a:p>
            <a:pPr marL="760095" lvl="1" indent="-380048" algn="l">
              <a:lnSpc>
                <a:spcPts val="5040"/>
              </a:lnSpc>
            </a:pPr>
            <a:endParaRPr lang="en-US" sz="4200">
              <a:solidFill>
                <a:srgbClr val="000000"/>
              </a:solidFill>
              <a:latin typeface="Rubik 1"/>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Assertive Communication</a:t>
            </a:r>
          </a:p>
        </p:txBody>
      </p:sp>
      <p:sp>
        <p:nvSpPr>
          <p:cNvPr id="3" name="AutoShape 3"/>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sp>
        <p:nvSpPr>
          <p:cNvPr id="4" name="Freeform 4" descr="A black and white text  Description automatically generated"/>
          <p:cNvSpPr/>
          <p:nvPr/>
        </p:nvSpPr>
        <p:spPr>
          <a:xfrm>
            <a:off x="16773726" y="251128"/>
            <a:ext cx="1298867" cy="930546"/>
          </a:xfrm>
          <a:custGeom>
            <a:avLst/>
            <a:gdLst/>
            <a:ahLst/>
            <a:cxnLst/>
            <a:rect l="l" t="t" r="r" b="b"/>
            <a:pathLst>
              <a:path w="1298867" h="930546">
                <a:moveTo>
                  <a:pt x="0" y="0"/>
                </a:moveTo>
                <a:lnTo>
                  <a:pt x="1298866" y="0"/>
                </a:lnTo>
                <a:lnTo>
                  <a:pt x="1298866" y="930546"/>
                </a:lnTo>
                <a:lnTo>
                  <a:pt x="0" y="930546"/>
                </a:lnTo>
                <a:lnTo>
                  <a:pt x="0" y="0"/>
                </a:lnTo>
                <a:close/>
              </a:path>
            </a:pathLst>
          </a:custGeom>
          <a:blipFill>
            <a:blip r:embed="rId2"/>
            <a:stretch>
              <a:fillRect l="-1351" r="-1351"/>
            </a:stretch>
          </a:blipFill>
        </p:spPr>
        <p:txBody>
          <a:bodyPr/>
          <a:lstStyle/>
          <a:p>
            <a:endParaRPr lang="en-US"/>
          </a:p>
        </p:txBody>
      </p:sp>
      <p:sp>
        <p:nvSpPr>
          <p:cNvPr id="5" name="Freeform 5" descr="A black sound wave line  Description automatically generated"/>
          <p:cNvSpPr/>
          <p:nvPr/>
        </p:nvSpPr>
        <p:spPr>
          <a:xfrm>
            <a:off x="7041036" y="1127166"/>
            <a:ext cx="5480994" cy="1799196"/>
          </a:xfrm>
          <a:custGeom>
            <a:avLst/>
            <a:gdLst/>
            <a:ahLst/>
            <a:cxnLst/>
            <a:rect l="l" t="t" r="r" b="b"/>
            <a:pathLst>
              <a:path w="5480994" h="1799196">
                <a:moveTo>
                  <a:pt x="0" y="0"/>
                </a:moveTo>
                <a:lnTo>
                  <a:pt x="5480994" y="0"/>
                </a:lnTo>
                <a:lnTo>
                  <a:pt x="5480994" y="1799196"/>
                </a:lnTo>
                <a:lnTo>
                  <a:pt x="0" y="1799196"/>
                </a:lnTo>
                <a:lnTo>
                  <a:pt x="0" y="0"/>
                </a:lnTo>
                <a:close/>
              </a:path>
            </a:pathLst>
          </a:custGeom>
          <a:blipFill>
            <a:blip r:embed="rId3"/>
            <a:stretch>
              <a:fillRect t="-97" b="-97"/>
            </a:stretch>
          </a:blipFill>
        </p:spPr>
        <p:txBody>
          <a:bodyPr/>
          <a:lstStyle/>
          <a:p>
            <a:endParaRPr lang="en-US"/>
          </a:p>
        </p:txBody>
      </p:sp>
      <p:grpSp>
        <p:nvGrpSpPr>
          <p:cNvPr id="6" name="Group 6"/>
          <p:cNvGrpSpPr/>
          <p:nvPr/>
        </p:nvGrpSpPr>
        <p:grpSpPr>
          <a:xfrm>
            <a:off x="1308110" y="3244239"/>
            <a:ext cx="15402464" cy="6167724"/>
            <a:chOff x="0" y="0"/>
            <a:chExt cx="20536618" cy="8223632"/>
          </a:xfrm>
        </p:grpSpPr>
        <p:sp>
          <p:nvSpPr>
            <p:cNvPr id="7" name="Freeform 7"/>
            <p:cNvSpPr/>
            <p:nvPr/>
          </p:nvSpPr>
          <p:spPr>
            <a:xfrm>
              <a:off x="0" y="0"/>
              <a:ext cx="20536663" cy="8223631"/>
            </a:xfrm>
            <a:custGeom>
              <a:avLst/>
              <a:gdLst/>
              <a:ahLst/>
              <a:cxnLst/>
              <a:rect l="l" t="t" r="r" b="b"/>
              <a:pathLst>
                <a:path w="20536663" h="8223631">
                  <a:moveTo>
                    <a:pt x="0" y="0"/>
                  </a:moveTo>
                  <a:lnTo>
                    <a:pt x="20536663" y="0"/>
                  </a:lnTo>
                  <a:lnTo>
                    <a:pt x="20536663" y="8223631"/>
                  </a:lnTo>
                  <a:lnTo>
                    <a:pt x="0" y="8223631"/>
                  </a:lnTo>
                  <a:close/>
                </a:path>
              </a:pathLst>
            </a:custGeom>
            <a:solidFill>
              <a:srgbClr val="71FFE4"/>
            </a:solidFill>
          </p:spPr>
          <p:txBody>
            <a:bodyPr/>
            <a:lstStyle/>
            <a:p>
              <a:endParaRPr lang="en-US"/>
            </a:p>
          </p:txBody>
        </p:sp>
      </p:grpSp>
      <p:sp>
        <p:nvSpPr>
          <p:cNvPr id="8" name="TextBox 8"/>
          <p:cNvSpPr txBox="1"/>
          <p:nvPr/>
        </p:nvSpPr>
        <p:spPr>
          <a:xfrm>
            <a:off x="690548" y="1468629"/>
            <a:ext cx="6508203" cy="1095375"/>
          </a:xfrm>
          <a:prstGeom prst="rect">
            <a:avLst/>
          </a:prstGeom>
        </p:spPr>
        <p:txBody>
          <a:bodyPr lIns="0" tIns="0" rIns="0" bIns="0" rtlCol="0" anchor="t">
            <a:spAutoFit/>
          </a:bodyPr>
          <a:lstStyle/>
          <a:p>
            <a:pPr algn="ctr">
              <a:lnSpc>
                <a:spcPts val="4320"/>
              </a:lnSpc>
            </a:pPr>
            <a:r>
              <a:rPr lang="en-US" sz="3600">
                <a:solidFill>
                  <a:srgbClr val="000000"/>
                </a:solidFill>
                <a:latin typeface="Rubik 1 Bold"/>
              </a:rPr>
              <a:t>Assertive phrases sound like</a:t>
            </a:r>
          </a:p>
        </p:txBody>
      </p:sp>
      <p:sp>
        <p:nvSpPr>
          <p:cNvPr id="9" name="TextBox 9"/>
          <p:cNvSpPr txBox="1"/>
          <p:nvPr/>
        </p:nvSpPr>
        <p:spPr>
          <a:xfrm>
            <a:off x="2462054" y="4417973"/>
            <a:ext cx="13656621" cy="3838575"/>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"I would appreciate it if you would...."</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"How can we work this out?"</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"We both feel a certain way, but let's respectfully figure out a solution."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94166" y="1473285"/>
            <a:ext cx="6660807" cy="8318671"/>
            <a:chOff x="0" y="0"/>
            <a:chExt cx="8881076" cy="11091562"/>
          </a:xfrm>
        </p:grpSpPr>
        <p:sp>
          <p:nvSpPr>
            <p:cNvPr id="3" name="Freeform 3"/>
            <p:cNvSpPr/>
            <p:nvPr/>
          </p:nvSpPr>
          <p:spPr>
            <a:xfrm>
              <a:off x="12700" y="12700"/>
              <a:ext cx="8855710" cy="11066145"/>
            </a:xfrm>
            <a:custGeom>
              <a:avLst/>
              <a:gdLst/>
              <a:ahLst/>
              <a:cxnLst/>
              <a:rect l="l" t="t" r="r" b="b"/>
              <a:pathLst>
                <a:path w="8855710" h="11066145">
                  <a:moveTo>
                    <a:pt x="0" y="0"/>
                  </a:moveTo>
                  <a:lnTo>
                    <a:pt x="8855710" y="0"/>
                  </a:lnTo>
                  <a:lnTo>
                    <a:pt x="8855710" y="11066145"/>
                  </a:lnTo>
                  <a:lnTo>
                    <a:pt x="0" y="11066145"/>
                  </a:lnTo>
                  <a:close/>
                </a:path>
              </a:pathLst>
            </a:custGeom>
            <a:solidFill>
              <a:srgbClr val="71FFE4"/>
            </a:solidFill>
          </p:spPr>
          <p:txBody>
            <a:bodyPr/>
            <a:lstStyle/>
            <a:p>
              <a:endParaRPr lang="en-US"/>
            </a:p>
          </p:txBody>
        </p:sp>
        <p:sp>
          <p:nvSpPr>
            <p:cNvPr id="4" name="Freeform 4"/>
            <p:cNvSpPr/>
            <p:nvPr/>
          </p:nvSpPr>
          <p:spPr>
            <a:xfrm>
              <a:off x="0" y="0"/>
              <a:ext cx="8881110" cy="11091545"/>
            </a:xfrm>
            <a:custGeom>
              <a:avLst/>
              <a:gdLst/>
              <a:ahLst/>
              <a:cxnLst/>
              <a:rect l="l" t="t" r="r" b="b"/>
              <a:pathLst>
                <a:path w="8881110" h="11091545">
                  <a:moveTo>
                    <a:pt x="12700" y="0"/>
                  </a:moveTo>
                  <a:lnTo>
                    <a:pt x="8868410" y="0"/>
                  </a:lnTo>
                  <a:cubicBezTo>
                    <a:pt x="8875395" y="0"/>
                    <a:pt x="8881110" y="5715"/>
                    <a:pt x="8881110" y="12700"/>
                  </a:cubicBezTo>
                  <a:lnTo>
                    <a:pt x="8881110" y="11078845"/>
                  </a:lnTo>
                  <a:cubicBezTo>
                    <a:pt x="8881110" y="11085830"/>
                    <a:pt x="8875395" y="11091545"/>
                    <a:pt x="8868410" y="11091545"/>
                  </a:cubicBezTo>
                  <a:lnTo>
                    <a:pt x="12700" y="11091545"/>
                  </a:lnTo>
                  <a:cubicBezTo>
                    <a:pt x="5715" y="11091545"/>
                    <a:pt x="0" y="11085830"/>
                    <a:pt x="0" y="11078845"/>
                  </a:cubicBezTo>
                  <a:lnTo>
                    <a:pt x="0" y="12700"/>
                  </a:lnTo>
                  <a:cubicBezTo>
                    <a:pt x="0" y="5715"/>
                    <a:pt x="5715" y="0"/>
                    <a:pt x="12700" y="0"/>
                  </a:cubicBezTo>
                  <a:moveTo>
                    <a:pt x="12700" y="25400"/>
                  </a:moveTo>
                  <a:lnTo>
                    <a:pt x="12700" y="12700"/>
                  </a:lnTo>
                  <a:lnTo>
                    <a:pt x="25400" y="12700"/>
                  </a:lnTo>
                  <a:lnTo>
                    <a:pt x="25400" y="11078845"/>
                  </a:lnTo>
                  <a:lnTo>
                    <a:pt x="12700" y="11078845"/>
                  </a:lnTo>
                  <a:lnTo>
                    <a:pt x="12700" y="11066145"/>
                  </a:lnTo>
                  <a:lnTo>
                    <a:pt x="8868410" y="11066145"/>
                  </a:lnTo>
                  <a:lnTo>
                    <a:pt x="8868410" y="11078845"/>
                  </a:lnTo>
                  <a:lnTo>
                    <a:pt x="8855710" y="11078845"/>
                  </a:lnTo>
                  <a:lnTo>
                    <a:pt x="8855710" y="12700"/>
                  </a:lnTo>
                  <a:lnTo>
                    <a:pt x="8868410" y="12700"/>
                  </a:lnTo>
                  <a:lnTo>
                    <a:pt x="8868410" y="25400"/>
                  </a:lnTo>
                  <a:lnTo>
                    <a:pt x="12700" y="25400"/>
                  </a:lnTo>
                  <a:close/>
                </a:path>
              </a:pathLst>
            </a:custGeom>
            <a:solidFill>
              <a:srgbClr val="0D0D0D"/>
            </a:solidFill>
          </p:spPr>
          <p:txBody>
            <a:bodyPr/>
            <a:lstStyle/>
            <a:p>
              <a:endParaRPr lang="en-US"/>
            </a:p>
          </p:txBody>
        </p:sp>
      </p:grpSp>
      <p:sp>
        <p:nvSpPr>
          <p:cNvPr id="5" name="TextBox 5"/>
          <p:cNvSpPr txBox="1"/>
          <p:nvPr/>
        </p:nvSpPr>
        <p:spPr>
          <a:xfrm rot="-120000">
            <a:off x="597528" y="3361484"/>
            <a:ext cx="2217392"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Humor </a:t>
            </a:r>
          </a:p>
        </p:txBody>
      </p:sp>
      <p:sp>
        <p:nvSpPr>
          <p:cNvPr id="6" name="Freeform 6"/>
          <p:cNvSpPr/>
          <p:nvPr/>
        </p:nvSpPr>
        <p:spPr>
          <a:xfrm>
            <a:off x="6969673" y="2985077"/>
            <a:ext cx="3600444" cy="4475553"/>
          </a:xfrm>
          <a:custGeom>
            <a:avLst/>
            <a:gdLst/>
            <a:ahLst/>
            <a:cxnLst/>
            <a:rect l="l" t="t" r="r" b="b"/>
            <a:pathLst>
              <a:path w="3600444" h="4475553">
                <a:moveTo>
                  <a:pt x="0" y="0"/>
                </a:moveTo>
                <a:lnTo>
                  <a:pt x="3600445" y="0"/>
                </a:lnTo>
                <a:lnTo>
                  <a:pt x="3600445" y="4475553"/>
                </a:lnTo>
                <a:lnTo>
                  <a:pt x="0" y="4475553"/>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 Core Values In A Relationship</a:t>
            </a:r>
          </a:p>
        </p:txBody>
      </p:sp>
      <p:sp>
        <p:nvSpPr>
          <p:cNvPr id="8" name="Freeform 8"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4"/>
            <a:stretch>
              <a:fillRect l="-1351" r="-1351"/>
            </a:stretch>
          </a:blipFill>
        </p:spPr>
        <p:txBody>
          <a:bodyPr/>
          <a:lstStyle/>
          <a:p>
            <a:endParaRPr lang="en-US"/>
          </a:p>
        </p:txBody>
      </p:sp>
      <p:sp>
        <p:nvSpPr>
          <p:cNvPr id="9" name="AutoShape 9"/>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sp>
        <p:nvSpPr>
          <p:cNvPr id="10" name="TextBox 10"/>
          <p:cNvSpPr txBox="1"/>
          <p:nvPr/>
        </p:nvSpPr>
        <p:spPr>
          <a:xfrm rot="-600000">
            <a:off x="3231144" y="3523864"/>
            <a:ext cx="2207094"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Trust </a:t>
            </a:r>
          </a:p>
        </p:txBody>
      </p:sp>
      <p:sp>
        <p:nvSpPr>
          <p:cNvPr id="11" name="TextBox 11"/>
          <p:cNvSpPr txBox="1"/>
          <p:nvPr/>
        </p:nvSpPr>
        <p:spPr>
          <a:xfrm rot="600000">
            <a:off x="3685169" y="2041052"/>
            <a:ext cx="2207094"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Loyalty </a:t>
            </a:r>
          </a:p>
        </p:txBody>
      </p:sp>
      <p:sp>
        <p:nvSpPr>
          <p:cNvPr id="12" name="TextBox 12"/>
          <p:cNvSpPr txBox="1"/>
          <p:nvPr/>
        </p:nvSpPr>
        <p:spPr>
          <a:xfrm rot="600000">
            <a:off x="606276" y="5181728"/>
            <a:ext cx="2207094"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Respect </a:t>
            </a:r>
          </a:p>
        </p:txBody>
      </p:sp>
      <p:sp>
        <p:nvSpPr>
          <p:cNvPr id="13" name="TextBox 13"/>
          <p:cNvSpPr txBox="1"/>
          <p:nvPr/>
        </p:nvSpPr>
        <p:spPr>
          <a:xfrm rot="-720000">
            <a:off x="624818" y="1825025"/>
            <a:ext cx="2207094"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Honesty </a:t>
            </a:r>
          </a:p>
        </p:txBody>
      </p:sp>
      <p:sp>
        <p:nvSpPr>
          <p:cNvPr id="14" name="TextBox 14"/>
          <p:cNvSpPr txBox="1"/>
          <p:nvPr/>
        </p:nvSpPr>
        <p:spPr>
          <a:xfrm rot="600000">
            <a:off x="3537084" y="5372529"/>
            <a:ext cx="2207094" cy="1285875"/>
          </a:xfrm>
          <a:prstGeom prst="rect">
            <a:avLst/>
          </a:prstGeom>
        </p:spPr>
        <p:txBody>
          <a:bodyPr lIns="0" tIns="0" rIns="0" bIns="0" rtlCol="0" anchor="t">
            <a:spAutoFit/>
          </a:bodyPr>
          <a:lstStyle/>
          <a:p>
            <a:pPr algn="l">
              <a:lnSpc>
                <a:spcPts val="5040"/>
              </a:lnSpc>
            </a:pPr>
            <a:r>
              <a:rPr lang="en-US" sz="4200">
                <a:solidFill>
                  <a:srgbClr val="000000"/>
                </a:solidFill>
                <a:latin typeface="Rubik 1"/>
              </a:rPr>
              <a:t>Security </a:t>
            </a:r>
          </a:p>
        </p:txBody>
      </p:sp>
      <p:sp>
        <p:nvSpPr>
          <p:cNvPr id="15" name="TextBox 15"/>
          <p:cNvSpPr txBox="1"/>
          <p:nvPr/>
        </p:nvSpPr>
        <p:spPr>
          <a:xfrm rot="-540000">
            <a:off x="539632" y="6863516"/>
            <a:ext cx="3064683"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Intelligence </a:t>
            </a:r>
          </a:p>
        </p:txBody>
      </p:sp>
      <p:sp>
        <p:nvSpPr>
          <p:cNvPr id="16" name="TextBox 16"/>
          <p:cNvSpPr txBox="1"/>
          <p:nvPr/>
        </p:nvSpPr>
        <p:spPr>
          <a:xfrm>
            <a:off x="3535385" y="7498129"/>
            <a:ext cx="3041175"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Acceptance</a:t>
            </a:r>
          </a:p>
        </p:txBody>
      </p:sp>
      <p:sp>
        <p:nvSpPr>
          <p:cNvPr id="17" name="TextBox 17"/>
          <p:cNvSpPr txBox="1"/>
          <p:nvPr/>
        </p:nvSpPr>
        <p:spPr>
          <a:xfrm rot="-540000">
            <a:off x="555953" y="8746623"/>
            <a:ext cx="3586932"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Accessibility</a:t>
            </a:r>
          </a:p>
        </p:txBody>
      </p:sp>
      <p:sp>
        <p:nvSpPr>
          <p:cNvPr id="18" name="TextBox 18"/>
          <p:cNvSpPr txBox="1"/>
          <p:nvPr/>
        </p:nvSpPr>
        <p:spPr>
          <a:xfrm rot="720000">
            <a:off x="4019846" y="9107975"/>
            <a:ext cx="2917605"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Reliability</a:t>
            </a:r>
          </a:p>
        </p:txBody>
      </p:sp>
      <p:sp>
        <p:nvSpPr>
          <p:cNvPr id="19" name="Freeform 19" descr="A blackline master 2 core values  Description automatically generated"/>
          <p:cNvSpPr/>
          <p:nvPr/>
        </p:nvSpPr>
        <p:spPr>
          <a:xfrm>
            <a:off x="11320772" y="1722996"/>
            <a:ext cx="5995629" cy="7809470"/>
          </a:xfrm>
          <a:custGeom>
            <a:avLst/>
            <a:gdLst/>
            <a:ahLst/>
            <a:cxnLst/>
            <a:rect l="l" t="t" r="r" b="b"/>
            <a:pathLst>
              <a:path w="5995629" h="7809470">
                <a:moveTo>
                  <a:pt x="0" y="0"/>
                </a:moveTo>
                <a:lnTo>
                  <a:pt x="5995628" y="0"/>
                </a:lnTo>
                <a:lnTo>
                  <a:pt x="5995628" y="7809470"/>
                </a:lnTo>
                <a:lnTo>
                  <a:pt x="0" y="7809470"/>
                </a:lnTo>
                <a:lnTo>
                  <a:pt x="0" y="0"/>
                </a:lnTo>
                <a:close/>
              </a:path>
            </a:pathLst>
          </a:custGeom>
          <a:blipFill>
            <a:blip r:embed="rId5"/>
            <a:stretch>
              <a:fillRect l="-116" r="-116"/>
            </a:stretch>
          </a:blipFill>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Core Values</a:t>
            </a:r>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AutoShape 4"/>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graphicFrame>
        <p:nvGraphicFramePr>
          <p:cNvPr id="7" name="Table 7"/>
          <p:cNvGraphicFramePr>
            <a:graphicFrameLocks noGrp="1"/>
          </p:cNvGraphicFramePr>
          <p:nvPr/>
        </p:nvGraphicFramePr>
        <p:xfrm>
          <a:off x="1836505" y="2247471"/>
          <a:ext cx="14611350" cy="7639050"/>
        </p:xfrm>
        <a:graphic>
          <a:graphicData uri="http://schemas.openxmlformats.org/drawingml/2006/table">
            <a:tbl>
              <a:tblPr/>
              <a:tblGrid>
                <a:gridCol w="4686789">
                  <a:extLst>
                    <a:ext uri="{9D8B030D-6E8A-4147-A177-3AD203B41FA5}">
                      <a16:colId xmlns:a16="http://schemas.microsoft.com/office/drawing/2014/main" val="20000"/>
                    </a:ext>
                  </a:extLst>
                </a:gridCol>
                <a:gridCol w="5346171">
                  <a:extLst>
                    <a:ext uri="{9D8B030D-6E8A-4147-A177-3AD203B41FA5}">
                      <a16:colId xmlns:a16="http://schemas.microsoft.com/office/drawing/2014/main" val="20001"/>
                    </a:ext>
                  </a:extLst>
                </a:gridCol>
                <a:gridCol w="4578390">
                  <a:extLst>
                    <a:ext uri="{9D8B030D-6E8A-4147-A177-3AD203B41FA5}">
                      <a16:colId xmlns:a16="http://schemas.microsoft.com/office/drawing/2014/main" val="20002"/>
                    </a:ext>
                  </a:extLst>
                </a:gridCol>
              </a:tblGrid>
              <a:tr h="979743">
                <a:tc>
                  <a:txBody>
                    <a:bodyPr/>
                    <a:lstStyle/>
                    <a:p>
                      <a:pPr algn="l">
                        <a:lnSpc>
                          <a:spcPts val="3240"/>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6659307">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5EA"/>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5EA"/>
                    </a:solidFill>
                  </a:tcPr>
                </a:tc>
                <a:tc>
                  <a:txBody>
                    <a:bodyPr/>
                    <a:lstStyle/>
                    <a:p>
                      <a:pPr algn="l">
                        <a:lnSpc>
                          <a:spcPts val="1679"/>
                        </a:lnSpc>
                        <a:defRPr/>
                      </a:pPr>
                      <a:endParaRPr lang="en-US" sz="1100"/>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5EA"/>
                    </a:solidFill>
                  </a:tcPr>
                </a:tc>
                <a:extLst>
                  <a:ext uri="{0D108BD9-81ED-4DB2-BD59-A6C34878D82A}">
                    <a16:rowId xmlns:a16="http://schemas.microsoft.com/office/drawing/2014/main" val="10001"/>
                  </a:ext>
                </a:extLst>
              </a:tr>
            </a:tbl>
          </a:graphicData>
        </a:graphic>
      </p:graphicFrame>
      <p:sp>
        <p:nvSpPr>
          <p:cNvPr id="8" name="TextBox 8"/>
          <p:cNvSpPr txBox="1"/>
          <p:nvPr/>
        </p:nvSpPr>
        <p:spPr>
          <a:xfrm>
            <a:off x="2973342" y="2274141"/>
            <a:ext cx="2501242" cy="989439"/>
          </a:xfrm>
          <a:prstGeom prst="rect">
            <a:avLst/>
          </a:prstGeom>
        </p:spPr>
        <p:txBody>
          <a:bodyPr lIns="0" tIns="0" rIns="0" bIns="0" rtlCol="0" anchor="t">
            <a:spAutoFit/>
          </a:bodyPr>
          <a:lstStyle/>
          <a:p>
            <a:pPr algn="ctr">
              <a:lnSpc>
                <a:spcPts val="7200"/>
              </a:lnSpc>
            </a:pPr>
            <a:r>
              <a:rPr lang="en-US" sz="6000" spc="56">
                <a:solidFill>
                  <a:srgbClr val="000000"/>
                </a:solidFill>
                <a:latin typeface="TT Rounds Condensed"/>
              </a:rPr>
              <a:t>1</a:t>
            </a:r>
          </a:p>
        </p:txBody>
      </p:sp>
      <p:sp>
        <p:nvSpPr>
          <p:cNvPr id="9" name="TextBox 9"/>
          <p:cNvSpPr txBox="1"/>
          <p:nvPr/>
        </p:nvSpPr>
        <p:spPr>
          <a:xfrm>
            <a:off x="8020521" y="2274140"/>
            <a:ext cx="2501242" cy="989439"/>
          </a:xfrm>
          <a:prstGeom prst="rect">
            <a:avLst/>
          </a:prstGeom>
        </p:spPr>
        <p:txBody>
          <a:bodyPr lIns="0" tIns="0" rIns="0" bIns="0" rtlCol="0" anchor="t">
            <a:spAutoFit/>
          </a:bodyPr>
          <a:lstStyle/>
          <a:p>
            <a:pPr algn="ctr">
              <a:lnSpc>
                <a:spcPts val="7200"/>
              </a:lnSpc>
            </a:pPr>
            <a:r>
              <a:rPr lang="en-US" sz="6000" spc="56">
                <a:solidFill>
                  <a:srgbClr val="000000"/>
                </a:solidFill>
                <a:latin typeface="TT Rounds Condensed"/>
              </a:rPr>
              <a:t>2</a:t>
            </a:r>
          </a:p>
        </p:txBody>
      </p:sp>
      <p:sp>
        <p:nvSpPr>
          <p:cNvPr id="10" name="TextBox 10"/>
          <p:cNvSpPr txBox="1"/>
          <p:nvPr/>
        </p:nvSpPr>
        <p:spPr>
          <a:xfrm>
            <a:off x="12900747" y="2274141"/>
            <a:ext cx="2501242" cy="989439"/>
          </a:xfrm>
          <a:prstGeom prst="rect">
            <a:avLst/>
          </a:prstGeom>
        </p:spPr>
        <p:txBody>
          <a:bodyPr lIns="0" tIns="0" rIns="0" bIns="0" rtlCol="0" anchor="t">
            <a:spAutoFit/>
          </a:bodyPr>
          <a:lstStyle/>
          <a:p>
            <a:pPr algn="ctr">
              <a:lnSpc>
                <a:spcPts val="7200"/>
              </a:lnSpc>
            </a:pPr>
            <a:r>
              <a:rPr lang="en-US" sz="6000" spc="56">
                <a:solidFill>
                  <a:srgbClr val="000000"/>
                </a:solidFill>
                <a:latin typeface="TT Rounds Condensed"/>
              </a:rPr>
              <a:t>3</a:t>
            </a:r>
          </a:p>
        </p:txBody>
      </p:sp>
      <p:sp>
        <p:nvSpPr>
          <p:cNvPr id="11" name="TextBox 11"/>
          <p:cNvSpPr txBox="1"/>
          <p:nvPr/>
        </p:nvSpPr>
        <p:spPr>
          <a:xfrm>
            <a:off x="216425" y="1460859"/>
            <a:ext cx="18105118" cy="552450"/>
          </a:xfrm>
          <a:prstGeom prst="rect">
            <a:avLst/>
          </a:prstGeom>
        </p:spPr>
        <p:txBody>
          <a:bodyPr lIns="0" tIns="0" rIns="0" bIns="0" rtlCol="0" anchor="t">
            <a:spAutoFit/>
          </a:bodyPr>
          <a:lstStyle/>
          <a:p>
            <a:pPr algn="l">
              <a:lnSpc>
                <a:spcPts val="4320"/>
              </a:lnSpc>
            </a:pPr>
            <a:r>
              <a:rPr lang="en-US" sz="3600">
                <a:solidFill>
                  <a:srgbClr val="000000"/>
                </a:solidFill>
                <a:latin typeface="Rubik 1"/>
              </a:rPr>
              <a:t>Put your sticky notes on the board.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Role Playing</a:t>
            </a:r>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AutoShape 4"/>
          <p:cNvSpPr/>
          <p:nvPr/>
        </p:nvSpPr>
        <p:spPr>
          <a:xfrm rot="-45405">
            <a:off x="140431" y="1028059"/>
            <a:ext cx="8049795"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5" name="Group 5"/>
          <p:cNvGrpSpPr/>
          <p:nvPr/>
        </p:nvGrpSpPr>
        <p:grpSpPr>
          <a:xfrm>
            <a:off x="393236" y="1690860"/>
            <a:ext cx="17501524" cy="7751995"/>
            <a:chOff x="0" y="0"/>
            <a:chExt cx="23335366" cy="10335994"/>
          </a:xfrm>
        </p:grpSpPr>
        <p:sp>
          <p:nvSpPr>
            <p:cNvPr id="6" name="Freeform 6"/>
            <p:cNvSpPr/>
            <p:nvPr/>
          </p:nvSpPr>
          <p:spPr>
            <a:xfrm>
              <a:off x="0" y="0"/>
              <a:ext cx="23335362" cy="10336022"/>
            </a:xfrm>
            <a:custGeom>
              <a:avLst/>
              <a:gdLst/>
              <a:ahLst/>
              <a:cxnLst/>
              <a:rect l="l" t="t" r="r" b="b"/>
              <a:pathLst>
                <a:path w="23335362" h="10336022">
                  <a:moveTo>
                    <a:pt x="0" y="0"/>
                  </a:moveTo>
                  <a:lnTo>
                    <a:pt x="23335362" y="0"/>
                  </a:lnTo>
                  <a:lnTo>
                    <a:pt x="23335362" y="10336022"/>
                  </a:lnTo>
                  <a:lnTo>
                    <a:pt x="0" y="10336022"/>
                  </a:lnTo>
                  <a:close/>
                </a:path>
              </a:pathLst>
            </a:custGeom>
            <a:solidFill>
              <a:srgbClr val="90FCE9"/>
            </a:solidFill>
          </p:spPr>
          <p:txBody>
            <a:bodyPr/>
            <a:lstStyle/>
            <a:p>
              <a:endParaRPr lang="en-US"/>
            </a:p>
          </p:txBody>
        </p:sp>
      </p:grpSp>
      <p:sp>
        <p:nvSpPr>
          <p:cNvPr id="7" name="TextBox 7"/>
          <p:cNvSpPr txBox="1"/>
          <p:nvPr/>
        </p:nvSpPr>
        <p:spPr>
          <a:xfrm>
            <a:off x="4220656" y="2152360"/>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Get Creative </a:t>
            </a:r>
          </a:p>
        </p:txBody>
      </p:sp>
      <p:sp>
        <p:nvSpPr>
          <p:cNvPr id="10" name="TextBox 10"/>
          <p:cNvSpPr txBox="1"/>
          <p:nvPr/>
        </p:nvSpPr>
        <p:spPr>
          <a:xfrm>
            <a:off x="3432413" y="3729318"/>
            <a:ext cx="11680606" cy="5114925"/>
          </a:xfrm>
          <a:prstGeom prst="rect">
            <a:avLst/>
          </a:prstGeom>
        </p:spPr>
        <p:txBody>
          <a:bodyPr lIns="0" tIns="0" rIns="0" bIns="0" rtlCol="0" anchor="t">
            <a:spAutoFit/>
          </a:bodyPr>
          <a:lstStyle/>
          <a:p>
            <a:pPr algn="l">
              <a:lnSpc>
                <a:spcPts val="5040"/>
              </a:lnSpc>
            </a:pPr>
            <a:r>
              <a:rPr lang="en-US" sz="4200">
                <a:solidFill>
                  <a:srgbClr val="000000"/>
                </a:solidFill>
                <a:latin typeface="Rubik 1"/>
              </a:rPr>
              <a:t>With your group:</a:t>
            </a:r>
          </a:p>
          <a:p>
            <a:pPr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Create a role-play demonstrating how you communicate your core values to a friend, family member, classmate, teacher or significant other.</a:t>
            </a:r>
          </a:p>
          <a:p>
            <a:pPr marL="760095" lvl="1" indent="-380048" algn="l">
              <a:lnSpc>
                <a:spcPts val="5040"/>
              </a:lnSpc>
              <a:buFont typeface="Arial"/>
              <a:buChar char="•"/>
            </a:pPr>
            <a:r>
              <a:rPr lang="en-US" sz="4200">
                <a:solidFill>
                  <a:srgbClr val="000000"/>
                </a:solidFill>
                <a:latin typeface="Rubik 1"/>
              </a:rPr>
              <a:t>Consider the words and body language that demonstrate your values and perspective.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3" name="AutoShape 3"/>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4" name="Group 4"/>
          <p:cNvGrpSpPr/>
          <p:nvPr/>
        </p:nvGrpSpPr>
        <p:grpSpPr>
          <a:xfrm>
            <a:off x="0" y="6889484"/>
            <a:ext cx="18288000" cy="3397517"/>
            <a:chOff x="0" y="0"/>
            <a:chExt cx="24384000" cy="4530022"/>
          </a:xfrm>
        </p:grpSpPr>
        <p:sp>
          <p:nvSpPr>
            <p:cNvPr id="5" name="Freeform 5"/>
            <p:cNvSpPr/>
            <p:nvPr/>
          </p:nvSpPr>
          <p:spPr>
            <a:xfrm>
              <a:off x="0" y="0"/>
              <a:ext cx="24383984" cy="4529984"/>
            </a:xfrm>
            <a:custGeom>
              <a:avLst/>
              <a:gdLst/>
              <a:ahLst/>
              <a:cxnLst/>
              <a:rect l="l" t="t" r="r" b="b"/>
              <a:pathLst>
                <a:path w="24383984" h="4529984">
                  <a:moveTo>
                    <a:pt x="0" y="0"/>
                  </a:moveTo>
                  <a:lnTo>
                    <a:pt x="24383984" y="0"/>
                  </a:lnTo>
                  <a:lnTo>
                    <a:pt x="24383984" y="4529984"/>
                  </a:lnTo>
                  <a:lnTo>
                    <a:pt x="0" y="4529984"/>
                  </a:lnTo>
                  <a:close/>
                </a:path>
              </a:pathLst>
            </a:custGeom>
            <a:solidFill>
              <a:srgbClr val="C5FFF4"/>
            </a:solidFill>
          </p:spPr>
          <p:txBody>
            <a:bodyPr/>
            <a:lstStyle/>
            <a:p>
              <a:endParaRPr lang="en-US"/>
            </a:p>
          </p:txBody>
        </p:sp>
      </p:grpSp>
      <p:sp>
        <p:nvSpPr>
          <p:cNvPr id="6" name="TextBox 6"/>
          <p:cNvSpPr txBox="1"/>
          <p:nvPr/>
        </p:nvSpPr>
        <p:spPr>
          <a:xfrm>
            <a:off x="2104062" y="2051631"/>
            <a:ext cx="13256094" cy="3019425"/>
          </a:xfrm>
          <a:prstGeom prst="rect">
            <a:avLst/>
          </a:prstGeom>
        </p:spPr>
        <p:txBody>
          <a:bodyPr lIns="0" tIns="0" rIns="0" bIns="0" rtlCol="0" anchor="t">
            <a:spAutoFit/>
          </a:bodyPr>
          <a:lstStyle/>
          <a:p>
            <a:pPr algn="ctr">
              <a:lnSpc>
                <a:spcPts val="7920"/>
              </a:lnSpc>
            </a:pPr>
            <a:r>
              <a:rPr lang="en-US" sz="6600">
                <a:solidFill>
                  <a:srgbClr val="000000"/>
                </a:solidFill>
                <a:latin typeface="Rubik 1"/>
              </a:rPr>
              <a:t>If you could satisfy only one core value, which one would you choose and why?</a:t>
            </a:r>
          </a:p>
        </p:txBody>
      </p:sp>
      <p:sp>
        <p:nvSpPr>
          <p:cNvPr id="7" name="Freeform 7" descr="A light bulb with rays of light shining through it  Description automatically generated"/>
          <p:cNvSpPr/>
          <p:nvPr/>
        </p:nvSpPr>
        <p:spPr>
          <a:xfrm>
            <a:off x="350914" y="3523446"/>
            <a:ext cx="2616615" cy="2568149"/>
          </a:xfrm>
          <a:custGeom>
            <a:avLst/>
            <a:gdLst/>
            <a:ahLst/>
            <a:cxnLst/>
            <a:rect l="l" t="t" r="r" b="b"/>
            <a:pathLst>
              <a:path w="2616615" h="2568149">
                <a:moveTo>
                  <a:pt x="0" y="0"/>
                </a:moveTo>
                <a:lnTo>
                  <a:pt x="2616615" y="0"/>
                </a:lnTo>
                <a:lnTo>
                  <a:pt x="2616615" y="2568148"/>
                </a:lnTo>
                <a:lnTo>
                  <a:pt x="0" y="2568148"/>
                </a:lnTo>
                <a:lnTo>
                  <a:pt x="0" y="0"/>
                </a:lnTo>
                <a:close/>
              </a:path>
            </a:pathLst>
          </a:custGeom>
          <a:blipFill>
            <a:blip r:embed="rId4"/>
            <a:stretch>
              <a:fillRect t="-131" b="-131"/>
            </a:stretch>
          </a:blipFill>
        </p:spPr>
        <p:txBody>
          <a:bodyPr/>
          <a:lstStyle/>
          <a:p>
            <a:endParaRPr lang="en-US"/>
          </a:p>
        </p:txBody>
      </p:sp>
      <p:sp>
        <p:nvSpPr>
          <p:cNvPr id="8" name="Freeform 8"/>
          <p:cNvSpPr/>
          <p:nvPr/>
        </p:nvSpPr>
        <p:spPr>
          <a:xfrm>
            <a:off x="13744830" y="5732697"/>
            <a:ext cx="4554303" cy="4554303"/>
          </a:xfrm>
          <a:custGeom>
            <a:avLst/>
            <a:gdLst/>
            <a:ahLst/>
            <a:cxnLst/>
            <a:rect l="l" t="t" r="r" b="b"/>
            <a:pathLst>
              <a:path w="4554303" h="4554303">
                <a:moveTo>
                  <a:pt x="0" y="0"/>
                </a:moveTo>
                <a:lnTo>
                  <a:pt x="4554303" y="0"/>
                </a:lnTo>
                <a:lnTo>
                  <a:pt x="4554303" y="4554303"/>
                </a:lnTo>
                <a:lnTo>
                  <a:pt x="0" y="4554303"/>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Reflection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Relationship Violence</a:t>
            </a:r>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AutoShape 4"/>
          <p:cNvSpPr/>
          <p:nvPr/>
        </p:nvSpPr>
        <p:spPr>
          <a:xfrm rot="-45405">
            <a:off x="140431" y="1028059"/>
            <a:ext cx="8049795"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5" name="Group 5"/>
          <p:cNvGrpSpPr/>
          <p:nvPr/>
        </p:nvGrpSpPr>
        <p:grpSpPr>
          <a:xfrm>
            <a:off x="393236" y="2030672"/>
            <a:ext cx="17501524" cy="7751996"/>
            <a:chOff x="0" y="0"/>
            <a:chExt cx="23335366" cy="10335994"/>
          </a:xfrm>
        </p:grpSpPr>
        <p:sp>
          <p:nvSpPr>
            <p:cNvPr id="6" name="Freeform 6"/>
            <p:cNvSpPr/>
            <p:nvPr/>
          </p:nvSpPr>
          <p:spPr>
            <a:xfrm>
              <a:off x="0" y="0"/>
              <a:ext cx="23335362" cy="10336022"/>
            </a:xfrm>
            <a:custGeom>
              <a:avLst/>
              <a:gdLst/>
              <a:ahLst/>
              <a:cxnLst/>
              <a:rect l="l" t="t" r="r" b="b"/>
              <a:pathLst>
                <a:path w="23335362" h="10336022">
                  <a:moveTo>
                    <a:pt x="0" y="0"/>
                  </a:moveTo>
                  <a:lnTo>
                    <a:pt x="23335362" y="0"/>
                  </a:lnTo>
                  <a:lnTo>
                    <a:pt x="23335362" y="10336022"/>
                  </a:lnTo>
                  <a:lnTo>
                    <a:pt x="0" y="10336022"/>
                  </a:lnTo>
                  <a:close/>
                </a:path>
              </a:pathLst>
            </a:custGeom>
            <a:solidFill>
              <a:srgbClr val="90FCE9"/>
            </a:solidFill>
          </p:spPr>
          <p:txBody>
            <a:bodyPr/>
            <a:lstStyle/>
            <a:p>
              <a:endParaRPr lang="en-US"/>
            </a:p>
          </p:txBody>
        </p:sp>
      </p:grpSp>
      <p:sp>
        <p:nvSpPr>
          <p:cNvPr id="7" name="TextBox 7"/>
          <p:cNvSpPr txBox="1"/>
          <p:nvPr/>
        </p:nvSpPr>
        <p:spPr>
          <a:xfrm>
            <a:off x="4220656" y="2595144"/>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Talk Time </a:t>
            </a:r>
          </a:p>
        </p:txBody>
      </p:sp>
      <p:sp>
        <p:nvSpPr>
          <p:cNvPr id="8" name="TextBox 8"/>
          <p:cNvSpPr txBox="1"/>
          <p:nvPr/>
        </p:nvSpPr>
        <p:spPr>
          <a:xfrm>
            <a:off x="1407434" y="3984326"/>
            <a:ext cx="15473127" cy="7848600"/>
          </a:xfrm>
          <a:prstGeom prst="rect">
            <a:avLst/>
          </a:prstGeom>
        </p:spPr>
        <p:txBody>
          <a:bodyPr lIns="0" tIns="0" rIns="0" bIns="0" rtlCol="0" anchor="t">
            <a:spAutoFit/>
          </a:bodyPr>
          <a:lstStyle/>
          <a:p>
            <a:pPr algn="l">
              <a:lnSpc>
                <a:spcPts val="6480"/>
              </a:lnSpc>
            </a:pPr>
            <a:r>
              <a:rPr lang="en-US" sz="5400" spc="50">
                <a:solidFill>
                  <a:srgbClr val="000000"/>
                </a:solidFill>
                <a:latin typeface="Rubik 2"/>
              </a:rPr>
              <a:t>With your group:</a:t>
            </a:r>
          </a:p>
          <a:p>
            <a:pPr algn="l">
              <a:lnSpc>
                <a:spcPts val="5040"/>
              </a:lnSpc>
            </a:pPr>
            <a:endParaRPr lang="en-US" sz="5400" spc="50">
              <a:solidFill>
                <a:srgbClr val="000000"/>
              </a:solidFill>
              <a:latin typeface="Rubik 2"/>
            </a:endParaRPr>
          </a:p>
          <a:p>
            <a:pPr marL="760095" lvl="1" indent="-380048" algn="l">
              <a:lnSpc>
                <a:spcPts val="5040"/>
              </a:lnSpc>
              <a:buFont typeface="Arial"/>
              <a:buChar char="•"/>
            </a:pPr>
            <a:r>
              <a:rPr lang="en-US" sz="4200" spc="39">
                <a:solidFill>
                  <a:srgbClr val="000000"/>
                </a:solidFill>
                <a:latin typeface="Rubik 2"/>
              </a:rPr>
              <a:t>Share your response to the question: What is relationship violence?</a:t>
            </a:r>
          </a:p>
          <a:p>
            <a:pPr marL="760095" lvl="1" indent="-380048" algn="l">
              <a:lnSpc>
                <a:spcPts val="5040"/>
              </a:lnSpc>
            </a:pPr>
            <a:endParaRPr lang="en-US" sz="4200" spc="39">
              <a:solidFill>
                <a:srgbClr val="000000"/>
              </a:solidFill>
              <a:latin typeface="Rubik 2"/>
            </a:endParaRPr>
          </a:p>
          <a:p>
            <a:pPr marL="760095" lvl="1" indent="-380048" algn="l">
              <a:lnSpc>
                <a:spcPts val="5040"/>
              </a:lnSpc>
              <a:buFont typeface="Arial"/>
              <a:buChar char="•"/>
            </a:pPr>
            <a:r>
              <a:rPr lang="en-US" sz="4200" spc="39">
                <a:solidFill>
                  <a:srgbClr val="000000"/>
                </a:solidFill>
                <a:latin typeface="Rubik 2"/>
              </a:rPr>
              <a:t>Create a group definition.</a:t>
            </a:r>
          </a:p>
          <a:p>
            <a:pPr marL="760095" lvl="1" indent="-380048" algn="l">
              <a:lnSpc>
                <a:spcPts val="5040"/>
              </a:lnSpc>
            </a:pPr>
            <a:endParaRPr lang="en-US" sz="4200" spc="39">
              <a:solidFill>
                <a:srgbClr val="000000"/>
              </a:solidFill>
              <a:latin typeface="Rubik 2"/>
            </a:endParaRPr>
          </a:p>
          <a:p>
            <a:pPr marL="760095" lvl="1" indent="-380048" algn="l">
              <a:lnSpc>
                <a:spcPts val="5040"/>
              </a:lnSpc>
              <a:buFont typeface="Arial"/>
              <a:buChar char="•"/>
            </a:pPr>
            <a:r>
              <a:rPr lang="en-US" sz="4200" spc="39">
                <a:solidFill>
                  <a:srgbClr val="000000"/>
                </a:solidFill>
                <a:latin typeface="Rubik 2"/>
              </a:rPr>
              <a:t>Write the definition on the board.</a:t>
            </a:r>
          </a:p>
          <a:p>
            <a:pPr marL="760095" lvl="1" indent="-380048" algn="l">
              <a:lnSpc>
                <a:spcPts val="5040"/>
              </a:lnSpc>
            </a:pPr>
            <a:endParaRPr lang="en-US" sz="4200" spc="39">
              <a:solidFill>
                <a:srgbClr val="000000"/>
              </a:solidFill>
              <a:latin typeface="Rubik 2"/>
            </a:endParaRPr>
          </a:p>
          <a:p>
            <a:pPr marL="760095" lvl="1" indent="-380048" algn="l">
              <a:lnSpc>
                <a:spcPts val="5040"/>
              </a:lnSpc>
            </a:pPr>
            <a:endParaRPr lang="en-US" sz="4200" spc="39">
              <a:solidFill>
                <a:srgbClr val="000000"/>
              </a:solidFill>
              <a:latin typeface="Rubik 2"/>
            </a:endParaRPr>
          </a:p>
          <a:p>
            <a:pPr marL="760095" lvl="1" indent="-380048" algn="l">
              <a:lnSpc>
                <a:spcPts val="5040"/>
              </a:lnSpc>
            </a:pPr>
            <a:endParaRPr lang="en-US" sz="4200" spc="39">
              <a:solidFill>
                <a:srgbClr val="000000"/>
              </a:solidFill>
              <a:latin typeface="Rubik 2"/>
            </a:endParaRPr>
          </a:p>
          <a:p>
            <a:pPr marL="760095" lvl="1" indent="-380048" algn="l">
              <a:lnSpc>
                <a:spcPts val="5040"/>
              </a:lnSpc>
            </a:pPr>
            <a:endParaRPr lang="en-US" sz="4200" spc="39">
              <a:solidFill>
                <a:srgbClr val="000000"/>
              </a:solidFill>
              <a:latin typeface="Rubik 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260356" y="652400"/>
            <a:ext cx="3767288" cy="835113"/>
          </a:xfrm>
          <a:custGeom>
            <a:avLst/>
            <a:gdLst/>
            <a:ahLst/>
            <a:cxnLst/>
            <a:rect l="l" t="t" r="r" b="b"/>
            <a:pathLst>
              <a:path w="3767288" h="835113">
                <a:moveTo>
                  <a:pt x="0" y="0"/>
                </a:moveTo>
                <a:lnTo>
                  <a:pt x="3767287" y="0"/>
                </a:lnTo>
                <a:lnTo>
                  <a:pt x="3767287" y="835113"/>
                </a:lnTo>
                <a:lnTo>
                  <a:pt x="0" y="835113"/>
                </a:lnTo>
                <a:lnTo>
                  <a:pt x="0" y="0"/>
                </a:lnTo>
                <a:close/>
              </a:path>
            </a:pathLst>
          </a:custGeom>
          <a:blipFill>
            <a:blip r:embed="rId2"/>
            <a:stretch>
              <a:fillRect/>
            </a:stretch>
          </a:blipFill>
        </p:spPr>
        <p:txBody>
          <a:bodyPr/>
          <a:lstStyle/>
          <a:p>
            <a:endParaRPr lang="en-US"/>
          </a:p>
        </p:txBody>
      </p:sp>
      <p:sp>
        <p:nvSpPr>
          <p:cNvPr id="3" name="AutoShape 3"/>
          <p:cNvSpPr/>
          <p:nvPr/>
        </p:nvSpPr>
        <p:spPr>
          <a:xfrm rot="27368">
            <a:off x="3518126" y="1687086"/>
            <a:ext cx="10767920" cy="0"/>
          </a:xfrm>
          <a:prstGeom prst="line">
            <a:avLst/>
          </a:prstGeom>
          <a:ln w="47625" cap="rnd">
            <a:solidFill>
              <a:srgbClr val="71FFE4"/>
            </a:solidFill>
            <a:prstDash val="solid"/>
            <a:headEnd type="none" w="sm" len="sm"/>
            <a:tailEnd type="none" w="sm" len="sm"/>
          </a:ln>
        </p:spPr>
        <p:txBody>
          <a:bodyPr/>
          <a:lstStyle/>
          <a:p>
            <a:endParaRPr lang="en-US"/>
          </a:p>
        </p:txBody>
      </p:sp>
      <p:sp>
        <p:nvSpPr>
          <p:cNvPr id="4" name="AutoShape 4"/>
          <p:cNvSpPr/>
          <p:nvPr/>
        </p:nvSpPr>
        <p:spPr>
          <a:xfrm rot="-40074">
            <a:off x="4926021" y="7634434"/>
            <a:ext cx="8435955" cy="0"/>
          </a:xfrm>
          <a:prstGeom prst="line">
            <a:avLst/>
          </a:prstGeom>
          <a:ln w="28575" cap="rnd">
            <a:solidFill>
              <a:srgbClr val="71FFE4"/>
            </a:solidFill>
            <a:prstDash val="solid"/>
            <a:headEnd type="none" w="sm" len="sm"/>
            <a:tailEnd type="none" w="sm" len="sm"/>
          </a:ln>
        </p:spPr>
        <p:txBody>
          <a:bodyPr/>
          <a:lstStyle/>
          <a:p>
            <a:endParaRPr lang="en-US"/>
          </a:p>
        </p:txBody>
      </p:sp>
      <p:sp>
        <p:nvSpPr>
          <p:cNvPr id="5" name="Freeform 5"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6" name="Freeform 6" descr="A cartoon of a hand with two fingers  Description automatically generated"/>
          <p:cNvSpPr/>
          <p:nvPr/>
        </p:nvSpPr>
        <p:spPr>
          <a:xfrm>
            <a:off x="6568047" y="1838325"/>
            <a:ext cx="4653906" cy="5585254"/>
          </a:xfrm>
          <a:custGeom>
            <a:avLst/>
            <a:gdLst/>
            <a:ahLst/>
            <a:cxnLst/>
            <a:rect l="l" t="t" r="r" b="b"/>
            <a:pathLst>
              <a:path w="4653906" h="5585254">
                <a:moveTo>
                  <a:pt x="0" y="0"/>
                </a:moveTo>
                <a:lnTo>
                  <a:pt x="4653906" y="0"/>
                </a:lnTo>
                <a:lnTo>
                  <a:pt x="4653906" y="5585254"/>
                </a:lnTo>
                <a:lnTo>
                  <a:pt x="0" y="5585254"/>
                </a:lnTo>
                <a:lnTo>
                  <a:pt x="0" y="0"/>
                </a:lnTo>
                <a:close/>
              </a:path>
            </a:pathLst>
          </a:custGeom>
          <a:blipFill>
            <a:blip r:embed="rId4"/>
            <a:stretch>
              <a:fillRect l="-50" r="-50"/>
            </a:stretch>
          </a:blipFill>
        </p:spPr>
        <p:txBody>
          <a:bodyPr/>
          <a:lstStyle/>
          <a:p>
            <a:endParaRPr lang="en-US"/>
          </a:p>
        </p:txBody>
      </p:sp>
      <p:sp>
        <p:nvSpPr>
          <p:cNvPr id="7" name="Freeform 7" descr="A black text on a white background  Description automatically generated"/>
          <p:cNvSpPr/>
          <p:nvPr/>
        </p:nvSpPr>
        <p:spPr>
          <a:xfrm>
            <a:off x="4788436" y="7927609"/>
            <a:ext cx="9144000" cy="2231472"/>
          </a:xfrm>
          <a:custGeom>
            <a:avLst/>
            <a:gdLst/>
            <a:ahLst/>
            <a:cxnLst/>
            <a:rect l="l" t="t" r="r" b="b"/>
            <a:pathLst>
              <a:path w="9144000" h="2231472">
                <a:moveTo>
                  <a:pt x="0" y="0"/>
                </a:moveTo>
                <a:lnTo>
                  <a:pt x="9144000" y="0"/>
                </a:lnTo>
                <a:lnTo>
                  <a:pt x="9144000" y="2231473"/>
                </a:lnTo>
                <a:lnTo>
                  <a:pt x="0" y="2231473"/>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Warning Signs</a:t>
            </a:r>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AutoShape 4"/>
          <p:cNvSpPr/>
          <p:nvPr/>
        </p:nvSpPr>
        <p:spPr>
          <a:xfrm rot="-45405">
            <a:off x="140431" y="1028059"/>
            <a:ext cx="8049795" cy="0"/>
          </a:xfrm>
          <a:prstGeom prst="line">
            <a:avLst/>
          </a:prstGeom>
          <a:ln w="47625" cap="rnd">
            <a:solidFill>
              <a:srgbClr val="71FFE4"/>
            </a:solidFill>
            <a:prstDash val="solid"/>
            <a:headEnd type="none" w="sm" len="sm"/>
            <a:tailEnd type="none" w="sm" len="sm"/>
          </a:ln>
        </p:spPr>
        <p:txBody>
          <a:bodyPr/>
          <a:lstStyle/>
          <a:p>
            <a:endParaRPr lang="en-US"/>
          </a:p>
        </p:txBody>
      </p:sp>
      <p:sp>
        <p:nvSpPr>
          <p:cNvPr id="5" name="TextBox 5"/>
          <p:cNvSpPr txBox="1"/>
          <p:nvPr/>
        </p:nvSpPr>
        <p:spPr>
          <a:xfrm>
            <a:off x="5562600" y="2628900"/>
            <a:ext cx="10778661" cy="7899598"/>
          </a:xfrm>
          <a:prstGeom prst="rect">
            <a:avLst/>
          </a:prstGeom>
        </p:spPr>
        <p:txBody>
          <a:bodyPr lIns="0" tIns="0" rIns="0" bIns="0" rtlCol="0" anchor="t">
            <a:spAutoFit/>
          </a:bodyPr>
          <a:lstStyle/>
          <a:p>
            <a:pPr algn="l">
              <a:lnSpc>
                <a:spcPts val="5759"/>
              </a:lnSpc>
            </a:pPr>
            <a:r>
              <a:rPr lang="en-US" sz="4800" spc="44" dirty="0">
                <a:solidFill>
                  <a:srgbClr val="000000"/>
                </a:solidFill>
                <a:latin typeface="Rubik 2"/>
              </a:rPr>
              <a:t>Share your response to this question with your group:</a:t>
            </a:r>
          </a:p>
          <a:p>
            <a:pPr marL="380047" lvl="1" algn="l">
              <a:lnSpc>
                <a:spcPts val="5040"/>
              </a:lnSpc>
            </a:pPr>
            <a:endParaRPr lang="en-US" sz="4800" spc="44" dirty="0">
              <a:solidFill>
                <a:srgbClr val="000000"/>
              </a:solidFill>
              <a:latin typeface="Rubik 2"/>
            </a:endParaRPr>
          </a:p>
          <a:p>
            <a:pPr marL="951547" lvl="1" indent="-571500" algn="l">
              <a:lnSpc>
                <a:spcPts val="5040"/>
              </a:lnSpc>
              <a:buFont typeface="Arial" panose="020B0604020202020204" pitchFamily="34" charset="0"/>
              <a:buChar char="•"/>
            </a:pPr>
            <a:r>
              <a:rPr lang="en-US" sz="4200" spc="39" dirty="0">
                <a:solidFill>
                  <a:srgbClr val="000000"/>
                </a:solidFill>
                <a:latin typeface="Rubik 2"/>
              </a:rPr>
              <a:t>What is relationship violence?</a:t>
            </a:r>
          </a:p>
          <a:p>
            <a:pPr marL="760095" lvl="1" indent="-380048" algn="l">
              <a:lnSpc>
                <a:spcPts val="5040"/>
              </a:lnSpc>
            </a:pPr>
            <a:endParaRPr lang="en-US" sz="4200" spc="39" dirty="0">
              <a:solidFill>
                <a:srgbClr val="000000"/>
              </a:solidFill>
              <a:latin typeface="Rubik 2"/>
            </a:endParaRPr>
          </a:p>
          <a:p>
            <a:pPr marL="760095" lvl="1" indent="-380048" algn="l">
              <a:lnSpc>
                <a:spcPts val="5040"/>
              </a:lnSpc>
              <a:buFont typeface="Arial"/>
              <a:buChar char="•"/>
            </a:pPr>
            <a:r>
              <a:rPr lang="en-US" sz="4200" spc="39" dirty="0">
                <a:solidFill>
                  <a:srgbClr val="000000"/>
                </a:solidFill>
                <a:latin typeface="Rubik 2"/>
              </a:rPr>
              <a:t>Create a group definition.</a:t>
            </a:r>
          </a:p>
          <a:p>
            <a:pPr marL="760095" lvl="1" indent="-380048" algn="l">
              <a:lnSpc>
                <a:spcPts val="5040"/>
              </a:lnSpc>
            </a:pPr>
            <a:endParaRPr lang="en-US" sz="4200" spc="39" dirty="0">
              <a:solidFill>
                <a:srgbClr val="000000"/>
              </a:solidFill>
              <a:latin typeface="Rubik 2"/>
            </a:endParaRPr>
          </a:p>
          <a:p>
            <a:pPr marL="760095" lvl="1" indent="-380048" algn="l">
              <a:lnSpc>
                <a:spcPts val="5040"/>
              </a:lnSpc>
              <a:buFont typeface="Arial"/>
              <a:buChar char="•"/>
            </a:pPr>
            <a:r>
              <a:rPr lang="en-US" sz="4200" spc="39" dirty="0">
                <a:solidFill>
                  <a:srgbClr val="000000"/>
                </a:solidFill>
                <a:latin typeface="Rubik 2"/>
              </a:rPr>
              <a:t>Write the definition on the board.</a:t>
            </a:r>
          </a:p>
          <a:p>
            <a:pPr marL="760095" lvl="1" indent="-380048" algn="l">
              <a:lnSpc>
                <a:spcPts val="5040"/>
              </a:lnSpc>
            </a:pPr>
            <a:endParaRPr lang="en-US" sz="4200" spc="39" dirty="0">
              <a:solidFill>
                <a:srgbClr val="000000"/>
              </a:solidFill>
              <a:latin typeface="Rubik 2"/>
            </a:endParaRPr>
          </a:p>
          <a:p>
            <a:pPr marL="760095" lvl="1" indent="-380048" algn="l">
              <a:lnSpc>
                <a:spcPts val="5040"/>
              </a:lnSpc>
            </a:pPr>
            <a:endParaRPr lang="en-US" sz="4200" spc="39" dirty="0">
              <a:solidFill>
                <a:srgbClr val="000000"/>
              </a:solidFill>
              <a:latin typeface="Rubik 2"/>
            </a:endParaRPr>
          </a:p>
          <a:p>
            <a:pPr marL="760095" lvl="1" indent="-380048" algn="l">
              <a:lnSpc>
                <a:spcPts val="5040"/>
              </a:lnSpc>
            </a:pPr>
            <a:endParaRPr lang="en-US" sz="4200" spc="39" dirty="0">
              <a:solidFill>
                <a:srgbClr val="000000"/>
              </a:solidFill>
              <a:latin typeface="Rubik 2"/>
            </a:endParaRPr>
          </a:p>
          <a:p>
            <a:pPr marL="760095" lvl="1" indent="-380048" algn="l">
              <a:lnSpc>
                <a:spcPts val="5040"/>
              </a:lnSpc>
            </a:pPr>
            <a:endParaRPr lang="en-US" sz="4200" spc="39" dirty="0">
              <a:solidFill>
                <a:srgbClr val="000000"/>
              </a:solidFill>
              <a:latin typeface="Rubik 2"/>
            </a:endParaRPr>
          </a:p>
        </p:txBody>
      </p:sp>
      <p:sp>
        <p:nvSpPr>
          <p:cNvPr id="6" name="TextBox 6"/>
          <p:cNvSpPr txBox="1"/>
          <p:nvPr/>
        </p:nvSpPr>
        <p:spPr>
          <a:xfrm>
            <a:off x="521782" y="1485900"/>
            <a:ext cx="5040818" cy="1564531"/>
          </a:xfrm>
          <a:prstGeom prst="rect">
            <a:avLst/>
          </a:prstGeom>
        </p:spPr>
        <p:txBody>
          <a:bodyPr wrap="square" lIns="0" tIns="0" rIns="0" bIns="0" rtlCol="0" anchor="t">
            <a:spAutoFit/>
          </a:bodyPr>
          <a:lstStyle/>
          <a:p>
            <a:pPr algn="l">
              <a:lnSpc>
                <a:spcPts val="6120"/>
              </a:lnSpc>
            </a:pPr>
            <a:r>
              <a:rPr lang="en-US" sz="5100" dirty="0">
                <a:solidFill>
                  <a:srgbClr val="000000"/>
                </a:solidFill>
                <a:latin typeface="Rubik 1"/>
              </a:rPr>
              <a:t>Relationship Violence </a:t>
            </a:r>
          </a:p>
        </p:txBody>
      </p:sp>
      <p:grpSp>
        <p:nvGrpSpPr>
          <p:cNvPr id="7" name="Group 7"/>
          <p:cNvGrpSpPr/>
          <p:nvPr/>
        </p:nvGrpSpPr>
        <p:grpSpPr>
          <a:xfrm>
            <a:off x="0" y="8851950"/>
            <a:ext cx="18299132" cy="1435050"/>
            <a:chOff x="0" y="0"/>
            <a:chExt cx="24974850" cy="1913400"/>
          </a:xfrm>
        </p:grpSpPr>
        <p:sp>
          <p:nvSpPr>
            <p:cNvPr id="8" name="Freeform 8"/>
            <p:cNvSpPr/>
            <p:nvPr/>
          </p:nvSpPr>
          <p:spPr>
            <a:xfrm>
              <a:off x="0" y="0"/>
              <a:ext cx="24974835" cy="1913384"/>
            </a:xfrm>
            <a:custGeom>
              <a:avLst/>
              <a:gdLst/>
              <a:ahLst/>
              <a:cxnLst/>
              <a:rect l="l" t="t" r="r" b="b"/>
              <a:pathLst>
                <a:path w="24974835" h="1913384">
                  <a:moveTo>
                    <a:pt x="0" y="0"/>
                  </a:moveTo>
                  <a:lnTo>
                    <a:pt x="24974835" y="0"/>
                  </a:lnTo>
                  <a:lnTo>
                    <a:pt x="24974835" y="1913384"/>
                  </a:lnTo>
                  <a:lnTo>
                    <a:pt x="0" y="1913384"/>
                  </a:lnTo>
                  <a:close/>
                </a:path>
              </a:pathLst>
            </a:custGeom>
            <a:solidFill>
              <a:srgbClr val="71FFE4"/>
            </a:solidFill>
          </p:spPr>
          <p:txBody>
            <a:bodyPr/>
            <a:lstStyle/>
            <a:p>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Teen Dating Violence PSA</a:t>
            </a:r>
          </a:p>
        </p:txBody>
      </p:sp>
      <p:grpSp>
        <p:nvGrpSpPr>
          <p:cNvPr id="3" name="Group 3"/>
          <p:cNvGrpSpPr/>
          <p:nvPr/>
        </p:nvGrpSpPr>
        <p:grpSpPr>
          <a:xfrm>
            <a:off x="3417051" y="1436751"/>
            <a:ext cx="11448120" cy="8552763"/>
            <a:chOff x="0" y="0"/>
            <a:chExt cx="15264160" cy="11403684"/>
          </a:xfrm>
        </p:grpSpPr>
        <p:sp>
          <p:nvSpPr>
            <p:cNvPr id="4" name="Freeform 4"/>
            <p:cNvSpPr/>
            <p:nvPr/>
          </p:nvSpPr>
          <p:spPr>
            <a:xfrm>
              <a:off x="0" y="0"/>
              <a:ext cx="15264130" cy="11403711"/>
            </a:xfrm>
            <a:custGeom>
              <a:avLst/>
              <a:gdLst/>
              <a:ahLst/>
              <a:cxnLst/>
              <a:rect l="l" t="t" r="r" b="b"/>
              <a:pathLst>
                <a:path w="15264130" h="11403711">
                  <a:moveTo>
                    <a:pt x="38100" y="0"/>
                  </a:moveTo>
                  <a:lnTo>
                    <a:pt x="15226030" y="0"/>
                  </a:lnTo>
                  <a:cubicBezTo>
                    <a:pt x="15247113" y="0"/>
                    <a:pt x="15264130" y="17018"/>
                    <a:pt x="15264130" y="38100"/>
                  </a:cubicBezTo>
                  <a:lnTo>
                    <a:pt x="15264130" y="11365611"/>
                  </a:lnTo>
                  <a:cubicBezTo>
                    <a:pt x="15264130" y="11386693"/>
                    <a:pt x="15247113" y="11403711"/>
                    <a:pt x="15226030" y="11403711"/>
                  </a:cubicBezTo>
                  <a:lnTo>
                    <a:pt x="38100" y="11403711"/>
                  </a:lnTo>
                  <a:cubicBezTo>
                    <a:pt x="17018" y="11403711"/>
                    <a:pt x="0" y="11386693"/>
                    <a:pt x="0" y="11365611"/>
                  </a:cubicBezTo>
                  <a:lnTo>
                    <a:pt x="0" y="38100"/>
                  </a:lnTo>
                  <a:cubicBezTo>
                    <a:pt x="0" y="17018"/>
                    <a:pt x="17018" y="0"/>
                    <a:pt x="38100" y="0"/>
                  </a:cubicBezTo>
                  <a:moveTo>
                    <a:pt x="38100" y="76200"/>
                  </a:moveTo>
                  <a:lnTo>
                    <a:pt x="38100" y="38100"/>
                  </a:lnTo>
                  <a:lnTo>
                    <a:pt x="76200" y="38100"/>
                  </a:lnTo>
                  <a:lnTo>
                    <a:pt x="76200" y="11365611"/>
                  </a:lnTo>
                  <a:lnTo>
                    <a:pt x="38100" y="11365611"/>
                  </a:lnTo>
                  <a:lnTo>
                    <a:pt x="38100" y="11327511"/>
                  </a:lnTo>
                  <a:lnTo>
                    <a:pt x="15226030" y="11327511"/>
                  </a:lnTo>
                  <a:lnTo>
                    <a:pt x="15226030" y="11365611"/>
                  </a:lnTo>
                  <a:lnTo>
                    <a:pt x="15187930" y="11365611"/>
                  </a:lnTo>
                  <a:lnTo>
                    <a:pt x="15187930" y="38100"/>
                  </a:lnTo>
                  <a:lnTo>
                    <a:pt x="15226030" y="38100"/>
                  </a:lnTo>
                  <a:lnTo>
                    <a:pt x="15226030" y="76200"/>
                  </a:lnTo>
                  <a:lnTo>
                    <a:pt x="38100" y="76200"/>
                  </a:lnTo>
                  <a:close/>
                </a:path>
              </a:pathLst>
            </a:custGeom>
            <a:solidFill>
              <a:srgbClr val="71FFE4"/>
            </a:solidFill>
          </p:spPr>
          <p:txBody>
            <a:bodyPr/>
            <a:lstStyle/>
            <a:p>
              <a:endParaRPr lang="en-US"/>
            </a:p>
          </p:txBody>
        </p:sp>
      </p:grpSp>
      <p:sp>
        <p:nvSpPr>
          <p:cNvPr id="5" name="Freeform 5"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6" name="AutoShape 6"/>
          <p:cNvSpPr/>
          <p:nvPr/>
        </p:nvSpPr>
        <p:spPr>
          <a:xfrm rot="27368">
            <a:off x="140612" y="894194"/>
            <a:ext cx="10767920" cy="0"/>
          </a:xfrm>
          <a:prstGeom prst="line">
            <a:avLst/>
          </a:prstGeom>
          <a:ln w="47625" cap="rnd">
            <a:solidFill>
              <a:srgbClr val="71FFE4"/>
            </a:solidFill>
            <a:prstDash val="solid"/>
            <a:headEnd type="none" w="sm" len="sm"/>
            <a:tailEnd type="none" w="sm" len="sm"/>
          </a:ln>
        </p:spPr>
        <p:txBody>
          <a:bodyPr/>
          <a:lstStyle/>
          <a:p>
            <a:endParaRPr lang="en-US"/>
          </a:p>
        </p:txBody>
      </p:sp>
      <p:sp>
        <p:nvSpPr>
          <p:cNvPr id="7" name="Freeform 7" descr="A drawing of a television  Description automatically generated"/>
          <p:cNvSpPr/>
          <p:nvPr/>
        </p:nvSpPr>
        <p:spPr>
          <a:xfrm>
            <a:off x="6179031" y="2874232"/>
            <a:ext cx="5926206" cy="6172200"/>
          </a:xfrm>
          <a:custGeom>
            <a:avLst/>
            <a:gdLst/>
            <a:ahLst/>
            <a:cxnLst/>
            <a:rect l="l" t="t" r="r" b="b"/>
            <a:pathLst>
              <a:path w="5926206" h="6172200">
                <a:moveTo>
                  <a:pt x="0" y="0"/>
                </a:moveTo>
                <a:lnTo>
                  <a:pt x="5926206" y="0"/>
                </a:lnTo>
                <a:lnTo>
                  <a:pt x="5926206" y="6172200"/>
                </a:lnTo>
                <a:lnTo>
                  <a:pt x="0" y="6172200"/>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5615439" y="1741941"/>
            <a:ext cx="7088010" cy="647700"/>
          </a:xfrm>
          <a:prstGeom prst="rect">
            <a:avLst/>
          </a:prstGeom>
        </p:spPr>
        <p:txBody>
          <a:bodyPr lIns="0" tIns="0" rIns="0" bIns="0" rtlCol="0" anchor="t">
            <a:spAutoFit/>
          </a:bodyPr>
          <a:lstStyle/>
          <a:p>
            <a:pPr algn="l">
              <a:lnSpc>
                <a:spcPts val="5040"/>
              </a:lnSpc>
            </a:pPr>
            <a:r>
              <a:rPr lang="en-US" sz="4200" u="sng">
                <a:solidFill>
                  <a:srgbClr val="0563C1"/>
                </a:solidFill>
                <a:latin typeface="Rubik 1"/>
                <a:hlinkClick r:id="rId5" tooltip="http://www.youtube.com/watch?v=cSJmTrxO16M"/>
              </a:rPr>
              <a:t>Video: Teen Dating Violence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Class Discussion</a:t>
            </a:r>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AutoShape 4"/>
          <p:cNvSpPr/>
          <p:nvPr/>
        </p:nvSpPr>
        <p:spPr>
          <a:xfrm rot="-45405">
            <a:off x="140431" y="1028059"/>
            <a:ext cx="8049795" cy="0"/>
          </a:xfrm>
          <a:prstGeom prst="line">
            <a:avLst/>
          </a:prstGeom>
          <a:ln w="47625" cap="rnd">
            <a:solidFill>
              <a:srgbClr val="71FFE4"/>
            </a:solidFill>
            <a:prstDash val="solid"/>
            <a:headEnd type="none" w="sm" len="sm"/>
            <a:tailEnd type="none" w="sm" len="sm"/>
          </a:ln>
        </p:spPr>
        <p:txBody>
          <a:bodyPr/>
          <a:lstStyle/>
          <a:p>
            <a:endParaRPr lang="en-US"/>
          </a:p>
        </p:txBody>
      </p:sp>
      <p:sp>
        <p:nvSpPr>
          <p:cNvPr id="5" name="TextBox 5"/>
          <p:cNvSpPr txBox="1"/>
          <p:nvPr/>
        </p:nvSpPr>
        <p:spPr>
          <a:xfrm>
            <a:off x="610953" y="1556589"/>
            <a:ext cx="4544580" cy="1285875"/>
          </a:xfrm>
          <a:prstGeom prst="rect">
            <a:avLst/>
          </a:prstGeom>
        </p:spPr>
        <p:txBody>
          <a:bodyPr lIns="0" tIns="0" rIns="0" bIns="0" rtlCol="0" anchor="t">
            <a:spAutoFit/>
          </a:bodyPr>
          <a:lstStyle/>
          <a:p>
            <a:pPr algn="l">
              <a:lnSpc>
                <a:spcPts val="5040"/>
              </a:lnSpc>
            </a:pPr>
            <a:r>
              <a:rPr lang="en-US" sz="4200">
                <a:solidFill>
                  <a:srgbClr val="000000"/>
                </a:solidFill>
                <a:latin typeface="Rubik 1"/>
              </a:rPr>
              <a:t>Relationship Violence </a:t>
            </a:r>
          </a:p>
        </p:txBody>
      </p:sp>
      <p:grpSp>
        <p:nvGrpSpPr>
          <p:cNvPr id="6" name="Group 6"/>
          <p:cNvGrpSpPr/>
          <p:nvPr/>
        </p:nvGrpSpPr>
        <p:grpSpPr>
          <a:xfrm>
            <a:off x="0" y="8936716"/>
            <a:ext cx="18299133" cy="1350284"/>
            <a:chOff x="0" y="0"/>
            <a:chExt cx="24398844" cy="1800379"/>
          </a:xfrm>
        </p:grpSpPr>
        <p:sp>
          <p:nvSpPr>
            <p:cNvPr id="7" name="Freeform 7"/>
            <p:cNvSpPr/>
            <p:nvPr/>
          </p:nvSpPr>
          <p:spPr>
            <a:xfrm>
              <a:off x="0" y="0"/>
              <a:ext cx="24398835" cy="1800374"/>
            </a:xfrm>
            <a:custGeom>
              <a:avLst/>
              <a:gdLst/>
              <a:ahLst/>
              <a:cxnLst/>
              <a:rect l="l" t="t" r="r" b="b"/>
              <a:pathLst>
                <a:path w="24398835" h="1800374">
                  <a:moveTo>
                    <a:pt x="0" y="0"/>
                  </a:moveTo>
                  <a:lnTo>
                    <a:pt x="24398835" y="0"/>
                  </a:lnTo>
                  <a:lnTo>
                    <a:pt x="24398835" y="1800374"/>
                  </a:lnTo>
                  <a:lnTo>
                    <a:pt x="0" y="1800374"/>
                  </a:lnTo>
                  <a:close/>
                </a:path>
              </a:pathLst>
            </a:custGeom>
            <a:solidFill>
              <a:srgbClr val="71FFE4"/>
            </a:solidFill>
          </p:spPr>
          <p:txBody>
            <a:bodyPr/>
            <a:lstStyle/>
            <a:p>
              <a:endParaRPr lang="en-US"/>
            </a:p>
          </p:txBody>
        </p:sp>
      </p:grpSp>
      <p:sp>
        <p:nvSpPr>
          <p:cNvPr id="8" name="TextBox 8"/>
          <p:cNvSpPr txBox="1"/>
          <p:nvPr/>
        </p:nvSpPr>
        <p:spPr>
          <a:xfrm>
            <a:off x="5903763" y="1628669"/>
            <a:ext cx="9857984" cy="8305800"/>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Did the video change your perspective on the forms of relationship violence? </a:t>
            </a:r>
          </a:p>
          <a:p>
            <a:pPr marL="760095" lvl="1" indent="-380048" algn="l">
              <a:lnSpc>
                <a:spcPts val="5040"/>
              </a:lnSpc>
            </a:pPr>
            <a:r>
              <a:rPr lang="en-US" sz="4200">
                <a:solidFill>
                  <a:srgbClr val="000000"/>
                </a:solidFill>
                <a:latin typeface="Rubik 1"/>
              </a:rPr>
              <a:t>      </a:t>
            </a:r>
          </a:p>
          <a:p>
            <a:pPr marL="760095" lvl="1" indent="-380048" algn="l">
              <a:lnSpc>
                <a:spcPts val="5040"/>
              </a:lnSpc>
              <a:buFont typeface="Arial"/>
              <a:buChar char="•"/>
            </a:pPr>
            <a:r>
              <a:rPr lang="en-US" sz="4200">
                <a:solidFill>
                  <a:srgbClr val="000000"/>
                </a:solidFill>
                <a:latin typeface="Rubik 1"/>
              </a:rPr>
              <a:t>Would you change or update the types identified in your definition? </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Why can relationship violence occur in any type of relationship, whether it be a friend, romantic or family relationship?</a:t>
            </a:r>
          </a:p>
          <a:p>
            <a:pPr marL="760095" lvl="1" indent="-380048" algn="l">
              <a:lnSpc>
                <a:spcPts val="5040"/>
              </a:lnSpc>
            </a:pPr>
            <a:endParaRPr lang="en-US" sz="4200">
              <a:solidFill>
                <a:srgbClr val="000000"/>
              </a:solidFill>
              <a:latin typeface="Rubik 1"/>
            </a:endParaRPr>
          </a:p>
          <a:p>
            <a:pPr marL="760095" lvl="1" indent="-380048" algn="l">
              <a:lnSpc>
                <a:spcPts val="5040"/>
              </a:lnSpc>
            </a:pPr>
            <a:endParaRPr lang="en-US" sz="4200">
              <a:solidFill>
                <a:srgbClr val="000000"/>
              </a:solidFill>
              <a:latin typeface="Rubik 1"/>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Warning Signs Continued</a:t>
            </a:r>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AutoShape 4"/>
          <p:cNvSpPr/>
          <p:nvPr/>
        </p:nvSpPr>
        <p:spPr>
          <a:xfrm rot="-27786">
            <a:off x="140588" y="1022911"/>
            <a:ext cx="11880075" cy="0"/>
          </a:xfrm>
          <a:prstGeom prst="line">
            <a:avLst/>
          </a:prstGeom>
          <a:ln w="47625" cap="rnd">
            <a:solidFill>
              <a:srgbClr val="71FFE4"/>
            </a:solidFill>
            <a:prstDash val="solid"/>
            <a:headEnd type="none" w="sm" len="sm"/>
            <a:tailEnd type="none" w="sm" len="sm"/>
          </a:ln>
        </p:spPr>
        <p:txBody>
          <a:bodyPr/>
          <a:lstStyle/>
          <a:p>
            <a:endParaRPr lang="en-US"/>
          </a:p>
        </p:txBody>
      </p:sp>
      <p:sp>
        <p:nvSpPr>
          <p:cNvPr id="5" name="TextBox 5"/>
          <p:cNvSpPr txBox="1"/>
          <p:nvPr/>
        </p:nvSpPr>
        <p:spPr>
          <a:xfrm>
            <a:off x="1824988" y="3410659"/>
            <a:ext cx="15259826" cy="9124950"/>
          </a:xfrm>
          <a:prstGeom prst="rect">
            <a:avLst/>
          </a:prstGeom>
        </p:spPr>
        <p:txBody>
          <a:bodyPr lIns="0" tIns="0" rIns="0" bIns="0" rtlCol="0" anchor="t">
            <a:spAutoFit/>
          </a:bodyPr>
          <a:lstStyle/>
          <a:p>
            <a:pPr algn="ctr">
              <a:lnSpc>
                <a:spcPts val="6480"/>
              </a:lnSpc>
            </a:pPr>
            <a:r>
              <a:rPr lang="en-US" sz="5400" spc="50">
                <a:solidFill>
                  <a:srgbClr val="000000"/>
                </a:solidFill>
                <a:latin typeface="Rubik 1"/>
              </a:rPr>
              <a:t>With Your Group</a:t>
            </a:r>
          </a:p>
          <a:p>
            <a:pPr algn="l">
              <a:lnSpc>
                <a:spcPts val="5040"/>
              </a:lnSpc>
            </a:pPr>
            <a:endParaRPr lang="en-US" sz="5400" spc="50">
              <a:solidFill>
                <a:srgbClr val="000000"/>
              </a:solidFill>
              <a:latin typeface="Rubik 1"/>
            </a:endParaRPr>
          </a:p>
          <a:p>
            <a:pPr marL="760095" lvl="1" indent="-380048" algn="l">
              <a:lnSpc>
                <a:spcPts val="5040"/>
              </a:lnSpc>
              <a:buFont typeface="Arial"/>
              <a:buChar char="•"/>
            </a:pPr>
            <a:r>
              <a:rPr lang="en-US" sz="4200" spc="39">
                <a:solidFill>
                  <a:srgbClr val="000000"/>
                </a:solidFill>
                <a:latin typeface="Rubik 1"/>
              </a:rPr>
              <a:t>Create an infographic raising awareness about the common warning signs of an unhealthy relationship.</a:t>
            </a:r>
          </a:p>
          <a:p>
            <a:pPr marL="760095" lvl="1" indent="-380048" algn="l">
              <a:lnSpc>
                <a:spcPts val="5040"/>
              </a:lnSpc>
            </a:pPr>
            <a:endParaRPr lang="en-US" sz="4200" spc="39">
              <a:solidFill>
                <a:srgbClr val="000000"/>
              </a:solidFill>
              <a:latin typeface="Rubik 1"/>
            </a:endParaRPr>
          </a:p>
          <a:p>
            <a:pPr marL="760095" lvl="1" indent="-380048" algn="l">
              <a:lnSpc>
                <a:spcPts val="5040"/>
              </a:lnSpc>
              <a:buFont typeface="Arial"/>
              <a:buChar char="•"/>
            </a:pPr>
            <a:r>
              <a:rPr lang="en-US" sz="4200" spc="39">
                <a:solidFill>
                  <a:srgbClr val="000000"/>
                </a:solidFill>
                <a:latin typeface="Rubik 1"/>
              </a:rPr>
              <a:t>Provide examples of how these can affect any type of relationship</a:t>
            </a:r>
          </a:p>
          <a:p>
            <a:pPr marL="760095" lvl="1" indent="-380048" algn="l">
              <a:lnSpc>
                <a:spcPts val="5040"/>
              </a:lnSpc>
            </a:pPr>
            <a:endParaRPr lang="en-US" sz="4200" spc="39">
              <a:solidFill>
                <a:srgbClr val="000000"/>
              </a:solidFill>
              <a:latin typeface="Rubik 1"/>
            </a:endParaRPr>
          </a:p>
          <a:p>
            <a:pPr marL="760095" lvl="1" indent="-380048" algn="l">
              <a:lnSpc>
                <a:spcPts val="5040"/>
              </a:lnSpc>
              <a:buFont typeface="Arial"/>
              <a:buChar char="•"/>
            </a:pPr>
            <a:r>
              <a:rPr lang="en-US" sz="4200" spc="39">
                <a:solidFill>
                  <a:srgbClr val="000000"/>
                </a:solidFill>
                <a:latin typeface="Rubik 1"/>
              </a:rPr>
              <a:t>Suggestions for display are PowerPoint, Venngage or Bristol Board.</a:t>
            </a:r>
          </a:p>
          <a:p>
            <a:pPr marL="760095" lvl="1" indent="-380048" algn="l">
              <a:lnSpc>
                <a:spcPts val="5040"/>
              </a:lnSpc>
            </a:pPr>
            <a:endParaRPr lang="en-US" sz="4200" spc="39">
              <a:solidFill>
                <a:srgbClr val="000000"/>
              </a:solidFill>
              <a:latin typeface="Rubik 1"/>
            </a:endParaRPr>
          </a:p>
          <a:p>
            <a:pPr marL="760095" lvl="1" indent="-380048" algn="l">
              <a:lnSpc>
                <a:spcPts val="5040"/>
              </a:lnSpc>
            </a:pPr>
            <a:endParaRPr lang="en-US" sz="4200" spc="39">
              <a:solidFill>
                <a:srgbClr val="000000"/>
              </a:solidFill>
              <a:latin typeface="Rubik 1"/>
            </a:endParaRPr>
          </a:p>
          <a:p>
            <a:pPr marL="760095" lvl="1" indent="-380048" algn="l">
              <a:lnSpc>
                <a:spcPts val="5040"/>
              </a:lnSpc>
            </a:pPr>
            <a:endParaRPr lang="en-US" sz="4200" spc="39">
              <a:solidFill>
                <a:srgbClr val="000000"/>
              </a:solidFill>
              <a:latin typeface="Rubik 1"/>
            </a:endParaRPr>
          </a:p>
          <a:p>
            <a:pPr marL="760095" lvl="1" indent="-380048" algn="l">
              <a:lnSpc>
                <a:spcPts val="5040"/>
              </a:lnSpc>
            </a:pPr>
            <a:endParaRPr lang="en-US" sz="4200" spc="39">
              <a:solidFill>
                <a:srgbClr val="000000"/>
              </a:solidFill>
              <a:latin typeface="Rubik 1"/>
            </a:endParaRPr>
          </a:p>
        </p:txBody>
      </p:sp>
      <p:sp>
        <p:nvSpPr>
          <p:cNvPr id="6" name="TextBox 6"/>
          <p:cNvSpPr txBox="1"/>
          <p:nvPr/>
        </p:nvSpPr>
        <p:spPr>
          <a:xfrm>
            <a:off x="610953" y="1556589"/>
            <a:ext cx="17570661" cy="1285875"/>
          </a:xfrm>
          <a:prstGeom prst="rect">
            <a:avLst/>
          </a:prstGeom>
        </p:spPr>
        <p:txBody>
          <a:bodyPr lIns="0" tIns="0" rIns="0" bIns="0" rtlCol="0" anchor="t">
            <a:spAutoFit/>
          </a:bodyPr>
          <a:lstStyle/>
          <a:p>
            <a:pPr algn="l">
              <a:lnSpc>
                <a:spcPts val="5040"/>
              </a:lnSpc>
            </a:pPr>
            <a:r>
              <a:rPr lang="en-US" sz="4200">
                <a:solidFill>
                  <a:srgbClr val="000000"/>
                </a:solidFill>
                <a:latin typeface="Rubik 1"/>
              </a:rPr>
              <a:t>A person's core values are disregarded by the person they are in a relationship with when emotional, mental or physical violence occurs.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12027644"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The Cycle of Relationship Violence</a:t>
            </a:r>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AutoShape 4"/>
          <p:cNvSpPr/>
          <p:nvPr/>
        </p:nvSpPr>
        <p:spPr>
          <a:xfrm rot="-40790">
            <a:off x="140406" y="1017762"/>
            <a:ext cx="10696251"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5" name="Group 5"/>
          <p:cNvGrpSpPr/>
          <p:nvPr/>
        </p:nvGrpSpPr>
        <p:grpSpPr>
          <a:xfrm>
            <a:off x="11049345" y="10888"/>
            <a:ext cx="5949552" cy="10266048"/>
            <a:chOff x="0" y="0"/>
            <a:chExt cx="7932736" cy="13688064"/>
          </a:xfrm>
        </p:grpSpPr>
        <p:sp>
          <p:nvSpPr>
            <p:cNvPr id="6" name="Freeform 6"/>
            <p:cNvSpPr/>
            <p:nvPr/>
          </p:nvSpPr>
          <p:spPr>
            <a:xfrm>
              <a:off x="0" y="0"/>
              <a:ext cx="7932674" cy="13688061"/>
            </a:xfrm>
            <a:custGeom>
              <a:avLst/>
              <a:gdLst/>
              <a:ahLst/>
              <a:cxnLst/>
              <a:rect l="l" t="t" r="r" b="b"/>
              <a:pathLst>
                <a:path w="7932674" h="13688061">
                  <a:moveTo>
                    <a:pt x="0" y="0"/>
                  </a:moveTo>
                  <a:lnTo>
                    <a:pt x="7932674" y="0"/>
                  </a:lnTo>
                  <a:lnTo>
                    <a:pt x="7932674" y="13688061"/>
                  </a:lnTo>
                  <a:lnTo>
                    <a:pt x="0" y="13688061"/>
                  </a:lnTo>
                  <a:close/>
                </a:path>
              </a:pathLst>
            </a:custGeom>
            <a:solidFill>
              <a:srgbClr val="71FFE4"/>
            </a:solidFill>
          </p:spPr>
          <p:txBody>
            <a:bodyPr/>
            <a:lstStyle/>
            <a:p>
              <a:endParaRPr lang="en-US"/>
            </a:p>
          </p:txBody>
        </p:sp>
      </p:grpSp>
      <p:sp>
        <p:nvSpPr>
          <p:cNvPr id="7" name="Freeform 7" descr="A diagram of a movie  Description automatically generated"/>
          <p:cNvSpPr/>
          <p:nvPr/>
        </p:nvSpPr>
        <p:spPr>
          <a:xfrm>
            <a:off x="11602294" y="310206"/>
            <a:ext cx="4874470" cy="9683577"/>
          </a:xfrm>
          <a:custGeom>
            <a:avLst/>
            <a:gdLst/>
            <a:ahLst/>
            <a:cxnLst/>
            <a:rect l="l" t="t" r="r" b="b"/>
            <a:pathLst>
              <a:path w="4874470" h="9683577">
                <a:moveTo>
                  <a:pt x="0" y="0"/>
                </a:moveTo>
                <a:lnTo>
                  <a:pt x="4874471" y="0"/>
                </a:lnTo>
                <a:lnTo>
                  <a:pt x="4874471" y="9683577"/>
                </a:lnTo>
                <a:lnTo>
                  <a:pt x="0" y="9683577"/>
                </a:lnTo>
                <a:lnTo>
                  <a:pt x="0" y="0"/>
                </a:lnTo>
                <a:close/>
              </a:path>
            </a:pathLst>
          </a:custGeom>
          <a:blipFill>
            <a:blip r:embed="rId4"/>
            <a:stretch>
              <a:fillRect t="-2864" b="-2864"/>
            </a:stretch>
          </a:blipFill>
        </p:spPr>
        <p:txBody>
          <a:bodyPr/>
          <a:lstStyle/>
          <a:p>
            <a:endParaRPr lang="en-US"/>
          </a:p>
        </p:txBody>
      </p:sp>
      <p:sp>
        <p:nvSpPr>
          <p:cNvPr id="8" name="TextBox 8"/>
          <p:cNvSpPr txBox="1"/>
          <p:nvPr/>
        </p:nvSpPr>
        <p:spPr>
          <a:xfrm>
            <a:off x="724222" y="2421563"/>
            <a:ext cx="5018254" cy="647700"/>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Tension Build Up</a:t>
            </a:r>
          </a:p>
        </p:txBody>
      </p:sp>
      <p:sp>
        <p:nvSpPr>
          <p:cNvPr id="9" name="TextBox 9"/>
          <p:cNvSpPr txBox="1"/>
          <p:nvPr/>
        </p:nvSpPr>
        <p:spPr>
          <a:xfrm>
            <a:off x="2443872" y="4789940"/>
            <a:ext cx="5018254" cy="647700"/>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Violent Episodes</a:t>
            </a:r>
          </a:p>
        </p:txBody>
      </p:sp>
      <p:sp>
        <p:nvSpPr>
          <p:cNvPr id="10" name="TextBox 10"/>
          <p:cNvSpPr txBox="1"/>
          <p:nvPr/>
        </p:nvSpPr>
        <p:spPr>
          <a:xfrm>
            <a:off x="4935818" y="7374561"/>
            <a:ext cx="5018254" cy="647700"/>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Honeymoon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Safety Plan</a:t>
            </a:r>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AutoShape 4"/>
          <p:cNvSpPr/>
          <p:nvPr/>
        </p:nvSpPr>
        <p:spPr>
          <a:xfrm rot="-45405">
            <a:off x="140431" y="1028059"/>
            <a:ext cx="8049795"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5" name="Group 5"/>
          <p:cNvGrpSpPr/>
          <p:nvPr/>
        </p:nvGrpSpPr>
        <p:grpSpPr>
          <a:xfrm>
            <a:off x="175401" y="2605808"/>
            <a:ext cx="5990739" cy="7578456"/>
            <a:chOff x="0" y="0"/>
            <a:chExt cx="7987652" cy="10104608"/>
          </a:xfrm>
        </p:grpSpPr>
        <p:sp>
          <p:nvSpPr>
            <p:cNvPr id="6" name="Freeform 6"/>
            <p:cNvSpPr/>
            <p:nvPr/>
          </p:nvSpPr>
          <p:spPr>
            <a:xfrm>
              <a:off x="0" y="0"/>
              <a:ext cx="7987665" cy="10104628"/>
            </a:xfrm>
            <a:custGeom>
              <a:avLst/>
              <a:gdLst/>
              <a:ahLst/>
              <a:cxnLst/>
              <a:rect l="l" t="t" r="r" b="b"/>
              <a:pathLst>
                <a:path w="7987665" h="10104628">
                  <a:moveTo>
                    <a:pt x="0" y="0"/>
                  </a:moveTo>
                  <a:lnTo>
                    <a:pt x="7987665" y="0"/>
                  </a:lnTo>
                  <a:lnTo>
                    <a:pt x="7987665" y="10104628"/>
                  </a:lnTo>
                  <a:lnTo>
                    <a:pt x="0" y="10104628"/>
                  </a:lnTo>
                  <a:close/>
                </a:path>
              </a:pathLst>
            </a:custGeom>
            <a:solidFill>
              <a:srgbClr val="71FFE4"/>
            </a:solidFill>
          </p:spPr>
          <p:txBody>
            <a:bodyPr/>
            <a:lstStyle/>
            <a:p>
              <a:endParaRPr lang="en-US"/>
            </a:p>
          </p:txBody>
        </p:sp>
      </p:grpSp>
      <p:sp>
        <p:nvSpPr>
          <p:cNvPr id="7" name="Freeform 7" descr="A blackline master plan with text  Description automatically generated"/>
          <p:cNvSpPr/>
          <p:nvPr/>
        </p:nvSpPr>
        <p:spPr>
          <a:xfrm>
            <a:off x="661988" y="3262184"/>
            <a:ext cx="4967673" cy="6419334"/>
          </a:xfrm>
          <a:custGeom>
            <a:avLst/>
            <a:gdLst/>
            <a:ahLst/>
            <a:cxnLst/>
            <a:rect l="l" t="t" r="r" b="b"/>
            <a:pathLst>
              <a:path w="4967673" h="6419334">
                <a:moveTo>
                  <a:pt x="0" y="0"/>
                </a:moveTo>
                <a:lnTo>
                  <a:pt x="4967672" y="0"/>
                </a:lnTo>
                <a:lnTo>
                  <a:pt x="4967672" y="6419334"/>
                </a:lnTo>
                <a:lnTo>
                  <a:pt x="0" y="6419334"/>
                </a:lnTo>
                <a:lnTo>
                  <a:pt x="0" y="0"/>
                </a:lnTo>
                <a:close/>
              </a:path>
            </a:pathLst>
          </a:custGeom>
          <a:blipFill>
            <a:blip r:embed="rId4"/>
            <a:stretch>
              <a:fillRect t="-58" b="-58"/>
            </a:stretch>
          </a:blipFill>
        </p:spPr>
        <p:txBody>
          <a:bodyPr/>
          <a:lstStyle/>
          <a:p>
            <a:endParaRPr lang="en-US"/>
          </a:p>
        </p:txBody>
      </p:sp>
      <p:sp>
        <p:nvSpPr>
          <p:cNvPr id="8" name="TextBox 8"/>
          <p:cNvSpPr txBox="1"/>
          <p:nvPr/>
        </p:nvSpPr>
        <p:spPr>
          <a:xfrm>
            <a:off x="518277" y="1474211"/>
            <a:ext cx="10074226"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You can make your own safety plan.</a:t>
            </a:r>
          </a:p>
        </p:txBody>
      </p:sp>
      <p:grpSp>
        <p:nvGrpSpPr>
          <p:cNvPr id="9" name="Group 9"/>
          <p:cNvGrpSpPr/>
          <p:nvPr/>
        </p:nvGrpSpPr>
        <p:grpSpPr>
          <a:xfrm>
            <a:off x="6322887" y="2636700"/>
            <a:ext cx="5764198" cy="7568157"/>
            <a:chOff x="0" y="0"/>
            <a:chExt cx="7685598" cy="10090876"/>
          </a:xfrm>
        </p:grpSpPr>
        <p:sp>
          <p:nvSpPr>
            <p:cNvPr id="10" name="Freeform 10"/>
            <p:cNvSpPr/>
            <p:nvPr/>
          </p:nvSpPr>
          <p:spPr>
            <a:xfrm>
              <a:off x="0" y="0"/>
              <a:ext cx="7685659" cy="10090912"/>
            </a:xfrm>
            <a:custGeom>
              <a:avLst/>
              <a:gdLst/>
              <a:ahLst/>
              <a:cxnLst/>
              <a:rect l="l" t="t" r="r" b="b"/>
              <a:pathLst>
                <a:path w="7685659" h="10090912">
                  <a:moveTo>
                    <a:pt x="0" y="0"/>
                  </a:moveTo>
                  <a:lnTo>
                    <a:pt x="7685659" y="0"/>
                  </a:lnTo>
                  <a:lnTo>
                    <a:pt x="7685659" y="10090912"/>
                  </a:lnTo>
                  <a:lnTo>
                    <a:pt x="0" y="10090912"/>
                  </a:lnTo>
                  <a:close/>
                </a:path>
              </a:pathLst>
            </a:custGeom>
            <a:solidFill>
              <a:srgbClr val="71FFE4"/>
            </a:solidFill>
          </p:spPr>
          <p:txBody>
            <a:bodyPr/>
            <a:lstStyle/>
            <a:p>
              <a:endParaRPr lang="en-US"/>
            </a:p>
          </p:txBody>
        </p:sp>
      </p:grpSp>
      <p:sp>
        <p:nvSpPr>
          <p:cNvPr id="11" name="Freeform 11" descr="A blackline master 6 safety plan  Description automatically generated"/>
          <p:cNvSpPr/>
          <p:nvPr/>
        </p:nvSpPr>
        <p:spPr>
          <a:xfrm>
            <a:off x="6685053" y="3261411"/>
            <a:ext cx="5031550" cy="6419334"/>
          </a:xfrm>
          <a:custGeom>
            <a:avLst/>
            <a:gdLst/>
            <a:ahLst/>
            <a:cxnLst/>
            <a:rect l="l" t="t" r="r" b="b"/>
            <a:pathLst>
              <a:path w="5031550" h="6419334">
                <a:moveTo>
                  <a:pt x="0" y="0"/>
                </a:moveTo>
                <a:lnTo>
                  <a:pt x="5031551" y="0"/>
                </a:lnTo>
                <a:lnTo>
                  <a:pt x="5031551" y="6419334"/>
                </a:lnTo>
                <a:lnTo>
                  <a:pt x="0" y="6419334"/>
                </a:lnTo>
                <a:lnTo>
                  <a:pt x="0" y="0"/>
                </a:lnTo>
                <a:close/>
              </a:path>
            </a:pathLst>
          </a:custGeom>
          <a:blipFill>
            <a:blip r:embed="rId5"/>
            <a:stretch>
              <a:fillRect l="-831" r="-831"/>
            </a:stretch>
          </a:blipFill>
        </p:spPr>
        <p:txBody>
          <a:bodyPr/>
          <a:lstStyle/>
          <a:p>
            <a:endParaRPr lang="en-US"/>
          </a:p>
        </p:txBody>
      </p:sp>
      <p:grpSp>
        <p:nvGrpSpPr>
          <p:cNvPr id="12" name="Group 12"/>
          <p:cNvGrpSpPr/>
          <p:nvPr/>
        </p:nvGrpSpPr>
        <p:grpSpPr>
          <a:xfrm>
            <a:off x="12161454" y="2626401"/>
            <a:ext cx="5990739" cy="7578456"/>
            <a:chOff x="0" y="0"/>
            <a:chExt cx="7987652" cy="10104608"/>
          </a:xfrm>
        </p:grpSpPr>
        <p:sp>
          <p:nvSpPr>
            <p:cNvPr id="13" name="Freeform 13"/>
            <p:cNvSpPr/>
            <p:nvPr/>
          </p:nvSpPr>
          <p:spPr>
            <a:xfrm>
              <a:off x="0" y="0"/>
              <a:ext cx="7987665" cy="10104628"/>
            </a:xfrm>
            <a:custGeom>
              <a:avLst/>
              <a:gdLst/>
              <a:ahLst/>
              <a:cxnLst/>
              <a:rect l="l" t="t" r="r" b="b"/>
              <a:pathLst>
                <a:path w="7987665" h="10104628">
                  <a:moveTo>
                    <a:pt x="0" y="0"/>
                  </a:moveTo>
                  <a:lnTo>
                    <a:pt x="7987665" y="0"/>
                  </a:lnTo>
                  <a:lnTo>
                    <a:pt x="7987665" y="10104628"/>
                  </a:lnTo>
                  <a:lnTo>
                    <a:pt x="0" y="10104628"/>
                  </a:lnTo>
                  <a:close/>
                </a:path>
              </a:pathLst>
            </a:custGeom>
            <a:solidFill>
              <a:srgbClr val="71FFE4"/>
            </a:solidFill>
          </p:spPr>
          <p:txBody>
            <a:bodyPr/>
            <a:lstStyle/>
            <a:p>
              <a:endParaRPr lang="en-US"/>
            </a:p>
          </p:txBody>
        </p:sp>
      </p:grpSp>
      <p:sp>
        <p:nvSpPr>
          <p:cNvPr id="14" name="Freeform 14" descr="A white paper with black text  Description automatically generated"/>
          <p:cNvSpPr/>
          <p:nvPr/>
        </p:nvSpPr>
        <p:spPr>
          <a:xfrm>
            <a:off x="12575919" y="3275828"/>
            <a:ext cx="5285300" cy="6398742"/>
          </a:xfrm>
          <a:custGeom>
            <a:avLst/>
            <a:gdLst/>
            <a:ahLst/>
            <a:cxnLst/>
            <a:rect l="l" t="t" r="r" b="b"/>
            <a:pathLst>
              <a:path w="5285300" h="6398742">
                <a:moveTo>
                  <a:pt x="0" y="0"/>
                </a:moveTo>
                <a:lnTo>
                  <a:pt x="5285299" y="0"/>
                </a:lnTo>
                <a:lnTo>
                  <a:pt x="5285299" y="6398742"/>
                </a:lnTo>
                <a:lnTo>
                  <a:pt x="0" y="6398742"/>
                </a:lnTo>
                <a:lnTo>
                  <a:pt x="0" y="0"/>
                </a:lnTo>
                <a:close/>
              </a:path>
            </a:pathLst>
          </a:custGeom>
          <a:blipFill>
            <a:blip r:embed="rId6"/>
            <a:stretch>
              <a:fillRect l="-3148" r="-3148"/>
            </a:stretch>
          </a:blipFill>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30348" y="726039"/>
            <a:ext cx="5647899" cy="802887"/>
          </a:xfrm>
          <a:custGeom>
            <a:avLst/>
            <a:gdLst/>
            <a:ahLst/>
            <a:cxnLst/>
            <a:rect l="l" t="t" r="r" b="b"/>
            <a:pathLst>
              <a:path w="5647899" h="802887">
                <a:moveTo>
                  <a:pt x="0" y="0"/>
                </a:moveTo>
                <a:lnTo>
                  <a:pt x="5647899" y="0"/>
                </a:lnTo>
                <a:lnTo>
                  <a:pt x="5647899" y="802887"/>
                </a:lnTo>
                <a:lnTo>
                  <a:pt x="0" y="802887"/>
                </a:lnTo>
                <a:lnTo>
                  <a:pt x="0" y="0"/>
                </a:lnTo>
                <a:close/>
              </a:path>
            </a:pathLst>
          </a:custGeom>
          <a:blipFill>
            <a:blip r:embed="rId2"/>
            <a:stretch>
              <a:fillRect/>
            </a:stretch>
          </a:blipFill>
        </p:spPr>
        <p:txBody>
          <a:bodyPr/>
          <a:lstStyle/>
          <a:p>
            <a:endParaRPr lang="en-US"/>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Freeform 4" descr="A black text on a white background  Description automatically generated"/>
          <p:cNvSpPr/>
          <p:nvPr/>
        </p:nvSpPr>
        <p:spPr>
          <a:xfrm>
            <a:off x="5375382" y="7783046"/>
            <a:ext cx="7537623" cy="2256987"/>
          </a:xfrm>
          <a:custGeom>
            <a:avLst/>
            <a:gdLst/>
            <a:ahLst/>
            <a:cxnLst/>
            <a:rect l="l" t="t" r="r" b="b"/>
            <a:pathLst>
              <a:path w="7537623" h="2256987">
                <a:moveTo>
                  <a:pt x="0" y="0"/>
                </a:moveTo>
                <a:lnTo>
                  <a:pt x="7537623" y="0"/>
                </a:lnTo>
                <a:lnTo>
                  <a:pt x="7537623" y="2256986"/>
                </a:lnTo>
                <a:lnTo>
                  <a:pt x="0" y="2256986"/>
                </a:lnTo>
                <a:lnTo>
                  <a:pt x="0" y="0"/>
                </a:lnTo>
                <a:close/>
              </a:path>
            </a:pathLst>
          </a:custGeom>
          <a:blipFill>
            <a:blip r:embed="rId4"/>
            <a:stretch>
              <a:fillRect t="-1746" b="-1746"/>
            </a:stretch>
          </a:blipFill>
        </p:spPr>
        <p:txBody>
          <a:bodyPr/>
          <a:lstStyle/>
          <a:p>
            <a:endParaRPr lang="en-US"/>
          </a:p>
        </p:txBody>
      </p:sp>
      <p:sp>
        <p:nvSpPr>
          <p:cNvPr id="5" name="Freeform 5" descr="A yellow and brown hands holding up black letters  Description automatically generated"/>
          <p:cNvSpPr/>
          <p:nvPr/>
        </p:nvSpPr>
        <p:spPr>
          <a:xfrm>
            <a:off x="5994708" y="1961892"/>
            <a:ext cx="6117740" cy="6172200"/>
          </a:xfrm>
          <a:custGeom>
            <a:avLst/>
            <a:gdLst/>
            <a:ahLst/>
            <a:cxnLst/>
            <a:rect l="l" t="t" r="r" b="b"/>
            <a:pathLst>
              <a:path w="6117740" h="6172200">
                <a:moveTo>
                  <a:pt x="0" y="0"/>
                </a:moveTo>
                <a:lnTo>
                  <a:pt x="6117740" y="0"/>
                </a:lnTo>
                <a:lnTo>
                  <a:pt x="6117740" y="6172200"/>
                </a:lnTo>
                <a:lnTo>
                  <a:pt x="0" y="6172200"/>
                </a:lnTo>
                <a:lnTo>
                  <a:pt x="0" y="0"/>
                </a:lnTo>
                <a:close/>
              </a:path>
            </a:pathLst>
          </a:custGeom>
          <a:blipFill>
            <a:blip r:embed="rId5"/>
            <a:stretch>
              <a:fillRect/>
            </a:stretch>
          </a:blipFill>
        </p:spPr>
        <p:txBody>
          <a:bodyPr/>
          <a:lstStyle/>
          <a:p>
            <a:endParaRPr lang="en-US"/>
          </a:p>
        </p:txBody>
      </p:sp>
      <p:sp>
        <p:nvSpPr>
          <p:cNvPr id="6" name="AutoShape 6"/>
          <p:cNvSpPr/>
          <p:nvPr/>
        </p:nvSpPr>
        <p:spPr>
          <a:xfrm rot="-40790">
            <a:off x="3548811" y="2016600"/>
            <a:ext cx="10696251" cy="0"/>
          </a:xfrm>
          <a:prstGeom prst="line">
            <a:avLst/>
          </a:prstGeom>
          <a:ln w="47625" cap="rnd">
            <a:solidFill>
              <a:srgbClr val="71FFE4"/>
            </a:solidFill>
            <a:prstDash val="solid"/>
            <a:headEnd type="none" w="sm" len="sm"/>
            <a:tailEnd type="none" w="sm" len="sm"/>
          </a:ln>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red heart with white background  Description automatically generated"/>
          <p:cNvSpPr/>
          <p:nvPr/>
        </p:nvSpPr>
        <p:spPr>
          <a:xfrm>
            <a:off x="3406713" y="-74912"/>
            <a:ext cx="11479080" cy="10095468"/>
          </a:xfrm>
          <a:custGeom>
            <a:avLst/>
            <a:gdLst/>
            <a:ahLst/>
            <a:cxnLst/>
            <a:rect l="l" t="t" r="r" b="b"/>
            <a:pathLst>
              <a:path w="11479080" h="10095468">
                <a:moveTo>
                  <a:pt x="0" y="0"/>
                </a:moveTo>
                <a:lnTo>
                  <a:pt x="11479080" y="0"/>
                </a:lnTo>
                <a:lnTo>
                  <a:pt x="11479080" y="10095468"/>
                </a:lnTo>
                <a:lnTo>
                  <a:pt x="0" y="10095468"/>
                </a:lnTo>
                <a:lnTo>
                  <a:pt x="0" y="0"/>
                </a:lnTo>
                <a:close/>
              </a:path>
            </a:pathLst>
          </a:custGeom>
          <a:blipFill>
            <a:blip r:embed="rId3"/>
            <a:stretch>
              <a:fillRect t="-57" b="-57"/>
            </a:stretch>
          </a:blipFill>
        </p:spPr>
        <p:txBody>
          <a:bodyPr/>
          <a:lstStyle/>
          <a:p>
            <a:endParaRPr lang="en-US"/>
          </a:p>
        </p:txBody>
      </p:sp>
      <p:sp>
        <p:nvSpPr>
          <p:cNvPr id="3" name="TextBox 3"/>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Review - Relationships</a:t>
            </a:r>
          </a:p>
        </p:txBody>
      </p:sp>
      <p:sp>
        <p:nvSpPr>
          <p:cNvPr id="4" name="Freeform 4"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4"/>
            <a:stretch>
              <a:fillRect l="-1351" r="-1351"/>
            </a:stretch>
          </a:blipFill>
        </p:spPr>
        <p:txBody>
          <a:bodyPr/>
          <a:lstStyle/>
          <a:p>
            <a:endParaRPr lang="en-US"/>
          </a:p>
        </p:txBody>
      </p:sp>
      <p:sp>
        <p:nvSpPr>
          <p:cNvPr id="5" name="AutoShape 5"/>
          <p:cNvSpPr/>
          <p:nvPr/>
        </p:nvSpPr>
        <p:spPr>
          <a:xfrm rot="-81083">
            <a:off x="229233" y="1008098"/>
            <a:ext cx="4549036" cy="107314"/>
          </a:xfrm>
          <a:prstGeom prst="line">
            <a:avLst/>
          </a:prstGeom>
          <a:ln w="47625" cap="rnd">
            <a:solidFill>
              <a:srgbClr val="71FFE4"/>
            </a:solidFill>
            <a:prstDash val="solid"/>
            <a:headEnd type="none" w="sm" len="sm"/>
            <a:tailEnd type="none" w="sm" len="sm"/>
          </a:ln>
        </p:spPr>
        <p:txBody>
          <a:bodyPr/>
          <a:lstStyle/>
          <a:p>
            <a:endParaRPr lang="en-US"/>
          </a:p>
        </p:txBody>
      </p:sp>
      <p:grpSp>
        <p:nvGrpSpPr>
          <p:cNvPr id="6" name="Group 6"/>
          <p:cNvGrpSpPr/>
          <p:nvPr/>
        </p:nvGrpSpPr>
        <p:grpSpPr>
          <a:xfrm>
            <a:off x="0" y="9082806"/>
            <a:ext cx="18299133" cy="1204194"/>
            <a:chOff x="0" y="0"/>
            <a:chExt cx="24398844" cy="1605592"/>
          </a:xfrm>
        </p:grpSpPr>
        <p:sp>
          <p:nvSpPr>
            <p:cNvPr id="7" name="Freeform 7"/>
            <p:cNvSpPr/>
            <p:nvPr/>
          </p:nvSpPr>
          <p:spPr>
            <a:xfrm>
              <a:off x="0" y="0"/>
              <a:ext cx="24398847" cy="1605610"/>
            </a:xfrm>
            <a:custGeom>
              <a:avLst/>
              <a:gdLst/>
              <a:ahLst/>
              <a:cxnLst/>
              <a:rect l="l" t="t" r="r" b="b"/>
              <a:pathLst>
                <a:path w="24398847" h="1605610">
                  <a:moveTo>
                    <a:pt x="0" y="0"/>
                  </a:moveTo>
                  <a:lnTo>
                    <a:pt x="24398847" y="0"/>
                  </a:lnTo>
                  <a:lnTo>
                    <a:pt x="24398847" y="1605610"/>
                  </a:lnTo>
                  <a:lnTo>
                    <a:pt x="0" y="1605610"/>
                  </a:lnTo>
                  <a:close/>
                </a:path>
              </a:pathLst>
            </a:custGeom>
            <a:solidFill>
              <a:srgbClr val="71FFE4"/>
            </a:solidFill>
          </p:spPr>
          <p:txBody>
            <a:bodyPr/>
            <a:lstStyle/>
            <a:p>
              <a:endParaRPr lang="en-US"/>
            </a:p>
          </p:txBody>
        </p:sp>
      </p:grpSp>
      <p:sp>
        <p:nvSpPr>
          <p:cNvPr id="8" name="TextBox 8"/>
          <p:cNvSpPr txBox="1"/>
          <p:nvPr/>
        </p:nvSpPr>
        <p:spPr>
          <a:xfrm>
            <a:off x="8261846" y="2308291"/>
            <a:ext cx="2397010"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Bold"/>
              </a:rPr>
              <a:t>Healthy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Boundaries</a:t>
            </a:r>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AutoShape 4"/>
          <p:cNvSpPr/>
          <p:nvPr/>
        </p:nvSpPr>
        <p:spPr>
          <a:xfrm rot="-45405">
            <a:off x="140431" y="1028059"/>
            <a:ext cx="8049795" cy="0"/>
          </a:xfrm>
          <a:prstGeom prst="line">
            <a:avLst/>
          </a:prstGeom>
          <a:ln w="47625" cap="rnd">
            <a:solidFill>
              <a:srgbClr val="71FFE4"/>
            </a:solidFill>
            <a:prstDash val="solid"/>
            <a:headEnd type="none" w="sm" len="sm"/>
            <a:tailEnd type="none" w="sm" len="sm"/>
          </a:ln>
        </p:spPr>
        <p:txBody>
          <a:bodyPr/>
          <a:lstStyle/>
          <a:p>
            <a:endParaRPr lang="en-US"/>
          </a:p>
        </p:txBody>
      </p:sp>
      <p:sp>
        <p:nvSpPr>
          <p:cNvPr id="5" name="TextBox 5"/>
          <p:cNvSpPr txBox="1"/>
          <p:nvPr/>
        </p:nvSpPr>
        <p:spPr>
          <a:xfrm>
            <a:off x="610953" y="1371237"/>
            <a:ext cx="15552390" cy="1190625"/>
          </a:xfrm>
          <a:prstGeom prst="rect">
            <a:avLst/>
          </a:prstGeom>
        </p:spPr>
        <p:txBody>
          <a:bodyPr lIns="0" tIns="0" rIns="0" bIns="0" rtlCol="0" anchor="t">
            <a:spAutoFit/>
          </a:bodyPr>
          <a:lstStyle/>
          <a:p>
            <a:pPr marL="705802" lvl="1" indent="-352901" algn="l">
              <a:lnSpc>
                <a:spcPts val="4680"/>
              </a:lnSpc>
              <a:buFont typeface="Arial"/>
              <a:buChar char="•"/>
            </a:pPr>
            <a:r>
              <a:rPr lang="en-US" sz="3900">
                <a:solidFill>
                  <a:srgbClr val="000000"/>
                </a:solidFill>
                <a:latin typeface="Rubik 1"/>
              </a:rPr>
              <a:t>A divide that exists between two people</a:t>
            </a:r>
          </a:p>
          <a:p>
            <a:pPr marL="705802" lvl="1" indent="-352901" algn="l">
              <a:lnSpc>
                <a:spcPts val="4680"/>
              </a:lnSpc>
              <a:buFont typeface="Arial"/>
              <a:buChar char="•"/>
            </a:pPr>
            <a:r>
              <a:rPr lang="en-US" sz="3900">
                <a:solidFill>
                  <a:srgbClr val="000000"/>
                </a:solidFill>
                <a:latin typeface="Rubik 1"/>
              </a:rPr>
              <a:t>A set of standards for interactions and relationships</a:t>
            </a:r>
          </a:p>
        </p:txBody>
      </p:sp>
      <p:grpSp>
        <p:nvGrpSpPr>
          <p:cNvPr id="6" name="Group 6"/>
          <p:cNvGrpSpPr/>
          <p:nvPr/>
        </p:nvGrpSpPr>
        <p:grpSpPr>
          <a:xfrm>
            <a:off x="0" y="8588536"/>
            <a:ext cx="18299133" cy="1698464"/>
            <a:chOff x="0" y="0"/>
            <a:chExt cx="24398844" cy="2264618"/>
          </a:xfrm>
        </p:grpSpPr>
        <p:sp>
          <p:nvSpPr>
            <p:cNvPr id="7" name="Freeform 7"/>
            <p:cNvSpPr/>
            <p:nvPr/>
          </p:nvSpPr>
          <p:spPr>
            <a:xfrm>
              <a:off x="0" y="0"/>
              <a:ext cx="24398835" cy="2264613"/>
            </a:xfrm>
            <a:custGeom>
              <a:avLst/>
              <a:gdLst/>
              <a:ahLst/>
              <a:cxnLst/>
              <a:rect l="l" t="t" r="r" b="b"/>
              <a:pathLst>
                <a:path w="24398835" h="2264613">
                  <a:moveTo>
                    <a:pt x="0" y="0"/>
                  </a:moveTo>
                  <a:lnTo>
                    <a:pt x="24398835" y="0"/>
                  </a:lnTo>
                  <a:lnTo>
                    <a:pt x="24398835" y="2264613"/>
                  </a:lnTo>
                  <a:lnTo>
                    <a:pt x="0" y="2264613"/>
                  </a:lnTo>
                  <a:close/>
                </a:path>
              </a:pathLst>
            </a:custGeom>
            <a:solidFill>
              <a:srgbClr val="71FFE4"/>
            </a:solidFill>
          </p:spPr>
          <p:txBody>
            <a:bodyPr/>
            <a:lstStyle/>
            <a:p>
              <a:endParaRPr lang="en-US"/>
            </a:p>
          </p:txBody>
        </p:sp>
      </p:grpSp>
      <p:grpSp>
        <p:nvGrpSpPr>
          <p:cNvPr id="8" name="Group 8"/>
          <p:cNvGrpSpPr/>
          <p:nvPr/>
        </p:nvGrpSpPr>
        <p:grpSpPr>
          <a:xfrm>
            <a:off x="1189422" y="3076070"/>
            <a:ext cx="5644150" cy="5274270"/>
            <a:chOff x="0" y="0"/>
            <a:chExt cx="7525534" cy="7032360"/>
          </a:xfrm>
        </p:grpSpPr>
        <p:sp>
          <p:nvSpPr>
            <p:cNvPr id="9" name="Freeform 9"/>
            <p:cNvSpPr/>
            <p:nvPr/>
          </p:nvSpPr>
          <p:spPr>
            <a:xfrm>
              <a:off x="0" y="0"/>
              <a:ext cx="7525512" cy="7032371"/>
            </a:xfrm>
            <a:custGeom>
              <a:avLst/>
              <a:gdLst/>
              <a:ahLst/>
              <a:cxnLst/>
              <a:rect l="l" t="t" r="r" b="b"/>
              <a:pathLst>
                <a:path w="7525512" h="7032371">
                  <a:moveTo>
                    <a:pt x="0" y="3516122"/>
                  </a:moveTo>
                  <a:cubicBezTo>
                    <a:pt x="0" y="1574292"/>
                    <a:pt x="1684655" y="0"/>
                    <a:pt x="3762756" y="0"/>
                  </a:cubicBezTo>
                  <a:cubicBezTo>
                    <a:pt x="5840857" y="0"/>
                    <a:pt x="7525512" y="1574292"/>
                    <a:pt x="7525512" y="3516122"/>
                  </a:cubicBezTo>
                  <a:cubicBezTo>
                    <a:pt x="7525512" y="5457952"/>
                    <a:pt x="5840857" y="7032371"/>
                    <a:pt x="3762756" y="7032371"/>
                  </a:cubicBezTo>
                  <a:cubicBezTo>
                    <a:pt x="1684655" y="7032371"/>
                    <a:pt x="0" y="5458079"/>
                    <a:pt x="0" y="3516122"/>
                  </a:cubicBezTo>
                  <a:close/>
                </a:path>
              </a:pathLst>
            </a:custGeom>
            <a:solidFill>
              <a:srgbClr val="71FFE4"/>
            </a:solidFill>
          </p:spPr>
          <p:txBody>
            <a:bodyPr/>
            <a:lstStyle/>
            <a:p>
              <a:endParaRPr lang="en-US"/>
            </a:p>
          </p:txBody>
        </p:sp>
      </p:grpSp>
      <p:grpSp>
        <p:nvGrpSpPr>
          <p:cNvPr id="10" name="Group 10"/>
          <p:cNvGrpSpPr/>
          <p:nvPr/>
        </p:nvGrpSpPr>
        <p:grpSpPr>
          <a:xfrm>
            <a:off x="6055009" y="3002072"/>
            <a:ext cx="5748465" cy="5340080"/>
            <a:chOff x="0" y="0"/>
            <a:chExt cx="7664620" cy="7120106"/>
          </a:xfrm>
        </p:grpSpPr>
        <p:sp>
          <p:nvSpPr>
            <p:cNvPr id="11" name="Freeform 11"/>
            <p:cNvSpPr/>
            <p:nvPr/>
          </p:nvSpPr>
          <p:spPr>
            <a:xfrm>
              <a:off x="0" y="0"/>
              <a:ext cx="7664577" cy="7120128"/>
            </a:xfrm>
            <a:custGeom>
              <a:avLst/>
              <a:gdLst/>
              <a:ahLst/>
              <a:cxnLst/>
              <a:rect l="l" t="t" r="r" b="b"/>
              <a:pathLst>
                <a:path w="7664577" h="7120128">
                  <a:moveTo>
                    <a:pt x="0" y="3560064"/>
                  </a:moveTo>
                  <a:cubicBezTo>
                    <a:pt x="0" y="1593850"/>
                    <a:pt x="1715770" y="0"/>
                    <a:pt x="3832352" y="0"/>
                  </a:cubicBezTo>
                  <a:cubicBezTo>
                    <a:pt x="5948934" y="0"/>
                    <a:pt x="7664577" y="1593850"/>
                    <a:pt x="7664577" y="3560064"/>
                  </a:cubicBezTo>
                  <a:cubicBezTo>
                    <a:pt x="7664577" y="5526278"/>
                    <a:pt x="5948807" y="7120128"/>
                    <a:pt x="3832352" y="7120128"/>
                  </a:cubicBezTo>
                  <a:cubicBezTo>
                    <a:pt x="1715897" y="7120128"/>
                    <a:pt x="0" y="5526278"/>
                    <a:pt x="0" y="3560064"/>
                  </a:cubicBezTo>
                  <a:close/>
                </a:path>
              </a:pathLst>
            </a:custGeom>
            <a:solidFill>
              <a:srgbClr val="90FCE9">
                <a:alpha val="83922"/>
              </a:srgbClr>
            </a:solidFill>
          </p:spPr>
          <p:txBody>
            <a:bodyPr/>
            <a:lstStyle/>
            <a:p>
              <a:endParaRPr lang="en-US"/>
            </a:p>
          </p:txBody>
        </p:sp>
      </p:grpSp>
      <p:grpSp>
        <p:nvGrpSpPr>
          <p:cNvPr id="12" name="Group 12"/>
          <p:cNvGrpSpPr/>
          <p:nvPr/>
        </p:nvGrpSpPr>
        <p:grpSpPr>
          <a:xfrm>
            <a:off x="10854072" y="2994677"/>
            <a:ext cx="5820546" cy="5360679"/>
            <a:chOff x="0" y="0"/>
            <a:chExt cx="7760728" cy="7147572"/>
          </a:xfrm>
        </p:grpSpPr>
        <p:sp>
          <p:nvSpPr>
            <p:cNvPr id="13" name="Freeform 13"/>
            <p:cNvSpPr/>
            <p:nvPr/>
          </p:nvSpPr>
          <p:spPr>
            <a:xfrm>
              <a:off x="0" y="0"/>
              <a:ext cx="7760716" cy="7147560"/>
            </a:xfrm>
            <a:custGeom>
              <a:avLst/>
              <a:gdLst/>
              <a:ahLst/>
              <a:cxnLst/>
              <a:rect l="l" t="t" r="r" b="b"/>
              <a:pathLst>
                <a:path w="7760716" h="7147560">
                  <a:moveTo>
                    <a:pt x="0" y="3573780"/>
                  </a:moveTo>
                  <a:cubicBezTo>
                    <a:pt x="0" y="1600073"/>
                    <a:pt x="1737360" y="0"/>
                    <a:pt x="3880358" y="0"/>
                  </a:cubicBezTo>
                  <a:cubicBezTo>
                    <a:pt x="6023356" y="0"/>
                    <a:pt x="7760716" y="1600073"/>
                    <a:pt x="7760716" y="3573780"/>
                  </a:cubicBezTo>
                  <a:cubicBezTo>
                    <a:pt x="7760716" y="5547487"/>
                    <a:pt x="6023483" y="7147560"/>
                    <a:pt x="3880358" y="7147560"/>
                  </a:cubicBezTo>
                  <a:cubicBezTo>
                    <a:pt x="1737233" y="7147560"/>
                    <a:pt x="0" y="5547487"/>
                    <a:pt x="0" y="3573780"/>
                  </a:cubicBezTo>
                  <a:close/>
                </a:path>
              </a:pathLst>
            </a:custGeom>
            <a:solidFill>
              <a:srgbClr val="CCFFF6"/>
            </a:solidFill>
          </p:spPr>
          <p:txBody>
            <a:bodyPr/>
            <a:lstStyle/>
            <a:p>
              <a:endParaRPr lang="en-US"/>
            </a:p>
          </p:txBody>
        </p:sp>
      </p:grpSp>
      <p:sp>
        <p:nvSpPr>
          <p:cNvPr id="14" name="TextBox 14"/>
          <p:cNvSpPr txBox="1"/>
          <p:nvPr/>
        </p:nvSpPr>
        <p:spPr>
          <a:xfrm>
            <a:off x="2952513" y="3897193"/>
            <a:ext cx="2197621" cy="552450"/>
          </a:xfrm>
          <a:prstGeom prst="rect">
            <a:avLst/>
          </a:prstGeom>
        </p:spPr>
        <p:txBody>
          <a:bodyPr lIns="0" tIns="0" rIns="0" bIns="0" rtlCol="0" anchor="t">
            <a:spAutoFit/>
          </a:bodyPr>
          <a:lstStyle/>
          <a:p>
            <a:pPr algn="l">
              <a:lnSpc>
                <a:spcPts val="4320"/>
              </a:lnSpc>
            </a:pPr>
            <a:r>
              <a:rPr lang="en-US" sz="3600">
                <a:solidFill>
                  <a:srgbClr val="000000"/>
                </a:solidFill>
                <a:latin typeface="Rubik 1 Bold"/>
              </a:rPr>
              <a:t> Material</a:t>
            </a:r>
          </a:p>
        </p:txBody>
      </p:sp>
      <p:sp>
        <p:nvSpPr>
          <p:cNvPr id="15" name="TextBox 15"/>
          <p:cNvSpPr txBox="1"/>
          <p:nvPr/>
        </p:nvSpPr>
        <p:spPr>
          <a:xfrm>
            <a:off x="6793406" y="3835410"/>
            <a:ext cx="4268514" cy="552450"/>
          </a:xfrm>
          <a:prstGeom prst="rect">
            <a:avLst/>
          </a:prstGeom>
        </p:spPr>
        <p:txBody>
          <a:bodyPr lIns="0" tIns="0" rIns="0" bIns="0" rtlCol="0" anchor="t">
            <a:spAutoFit/>
          </a:bodyPr>
          <a:lstStyle/>
          <a:p>
            <a:pPr algn="l">
              <a:lnSpc>
                <a:spcPts val="4320"/>
              </a:lnSpc>
            </a:pPr>
            <a:r>
              <a:rPr lang="en-US" sz="3600">
                <a:solidFill>
                  <a:srgbClr val="000000"/>
                </a:solidFill>
                <a:latin typeface="Rubik 1 Bold"/>
              </a:rPr>
              <a:t> Time or Relational</a:t>
            </a:r>
          </a:p>
        </p:txBody>
      </p:sp>
      <p:sp>
        <p:nvSpPr>
          <p:cNvPr id="16" name="TextBox 16"/>
          <p:cNvSpPr txBox="1"/>
          <p:nvPr/>
        </p:nvSpPr>
        <p:spPr>
          <a:xfrm>
            <a:off x="12704053" y="3835410"/>
            <a:ext cx="2445893" cy="552450"/>
          </a:xfrm>
          <a:prstGeom prst="rect">
            <a:avLst/>
          </a:prstGeom>
        </p:spPr>
        <p:txBody>
          <a:bodyPr lIns="0" tIns="0" rIns="0" bIns="0" rtlCol="0" anchor="t">
            <a:spAutoFit/>
          </a:bodyPr>
          <a:lstStyle/>
          <a:p>
            <a:pPr algn="l">
              <a:lnSpc>
                <a:spcPts val="4320"/>
              </a:lnSpc>
            </a:pPr>
            <a:r>
              <a:rPr lang="en-US" sz="3600">
                <a:solidFill>
                  <a:srgbClr val="000000"/>
                </a:solidFill>
                <a:latin typeface="Rubik 1 Bold"/>
              </a:rPr>
              <a:t> Physical</a:t>
            </a:r>
          </a:p>
        </p:txBody>
      </p:sp>
      <p:sp>
        <p:nvSpPr>
          <p:cNvPr id="17" name="TextBox 17"/>
          <p:cNvSpPr txBox="1"/>
          <p:nvPr/>
        </p:nvSpPr>
        <p:spPr>
          <a:xfrm>
            <a:off x="7703254" y="5207885"/>
            <a:ext cx="2281137" cy="1647825"/>
          </a:xfrm>
          <a:prstGeom prst="rect">
            <a:avLst/>
          </a:prstGeom>
        </p:spPr>
        <p:txBody>
          <a:bodyPr lIns="0" tIns="0" rIns="0" bIns="0" rtlCol="0" anchor="t">
            <a:spAutoFit/>
          </a:bodyPr>
          <a:lstStyle/>
          <a:p>
            <a:pPr algn="l">
              <a:lnSpc>
                <a:spcPts val="3240"/>
              </a:lnSpc>
            </a:pPr>
            <a:r>
              <a:rPr lang="en-US" sz="2700">
                <a:solidFill>
                  <a:srgbClr val="000000"/>
                </a:solidFill>
                <a:latin typeface="Rubik 1"/>
              </a:rPr>
              <a:t>when you are available and for whom you are available </a:t>
            </a:r>
          </a:p>
        </p:txBody>
      </p:sp>
      <p:sp>
        <p:nvSpPr>
          <p:cNvPr id="18" name="TextBox 18"/>
          <p:cNvSpPr txBox="1"/>
          <p:nvPr/>
        </p:nvSpPr>
        <p:spPr>
          <a:xfrm>
            <a:off x="3086378" y="5235841"/>
            <a:ext cx="2281137" cy="1238250"/>
          </a:xfrm>
          <a:prstGeom prst="rect">
            <a:avLst/>
          </a:prstGeom>
        </p:spPr>
        <p:txBody>
          <a:bodyPr lIns="0" tIns="0" rIns="0" bIns="0" rtlCol="0" anchor="t">
            <a:spAutoFit/>
          </a:bodyPr>
          <a:lstStyle/>
          <a:p>
            <a:pPr algn="l">
              <a:lnSpc>
                <a:spcPts val="3240"/>
              </a:lnSpc>
            </a:pPr>
            <a:r>
              <a:rPr lang="en-US" sz="2700">
                <a:solidFill>
                  <a:srgbClr val="000000"/>
                </a:solidFill>
                <a:latin typeface="Rubik 1"/>
              </a:rPr>
              <a:t>lending or giving money or items</a:t>
            </a:r>
          </a:p>
        </p:txBody>
      </p:sp>
      <p:sp>
        <p:nvSpPr>
          <p:cNvPr id="19" name="TextBox 19"/>
          <p:cNvSpPr txBox="1"/>
          <p:nvPr/>
        </p:nvSpPr>
        <p:spPr>
          <a:xfrm>
            <a:off x="13002674" y="5235841"/>
            <a:ext cx="1529434" cy="828675"/>
          </a:xfrm>
          <a:prstGeom prst="rect">
            <a:avLst/>
          </a:prstGeom>
        </p:spPr>
        <p:txBody>
          <a:bodyPr lIns="0" tIns="0" rIns="0" bIns="0" rtlCol="0" anchor="t">
            <a:spAutoFit/>
          </a:bodyPr>
          <a:lstStyle/>
          <a:p>
            <a:pPr algn="l">
              <a:lnSpc>
                <a:spcPts val="3240"/>
              </a:lnSpc>
            </a:pPr>
            <a:r>
              <a:rPr lang="en-US" sz="2700">
                <a:solidFill>
                  <a:srgbClr val="000000"/>
                </a:solidFill>
                <a:latin typeface="Rubik 1"/>
              </a:rPr>
              <a:t>Personal space </a:t>
            </a:r>
          </a:p>
        </p:txBody>
      </p:sp>
      <p:sp>
        <p:nvSpPr>
          <p:cNvPr id="20" name="TextBox 20"/>
          <p:cNvSpPr txBox="1"/>
          <p:nvPr/>
        </p:nvSpPr>
        <p:spPr>
          <a:xfrm>
            <a:off x="615026" y="9148815"/>
            <a:ext cx="16790026" cy="828675"/>
          </a:xfrm>
          <a:prstGeom prst="rect">
            <a:avLst/>
          </a:prstGeom>
        </p:spPr>
        <p:txBody>
          <a:bodyPr lIns="0" tIns="0" rIns="0" bIns="0" rtlCol="0" anchor="t">
            <a:spAutoFit/>
          </a:bodyPr>
          <a:lstStyle/>
          <a:p>
            <a:pPr algn="l">
              <a:lnSpc>
                <a:spcPts val="3240"/>
              </a:lnSpc>
            </a:pPr>
            <a:r>
              <a:rPr lang="en-US" sz="2700">
                <a:solidFill>
                  <a:srgbClr val="000000"/>
                </a:solidFill>
                <a:latin typeface="Rubik 1"/>
              </a:rPr>
              <a:t>Everyone's boundaries will be different.   Boundaries and respect for differences help strengthen relationships.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Healthy Boundaries</a:t>
            </a:r>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AutoShape 4"/>
          <p:cNvSpPr/>
          <p:nvPr/>
        </p:nvSpPr>
        <p:spPr>
          <a:xfrm rot="-45405">
            <a:off x="140431" y="1028059"/>
            <a:ext cx="8049795"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5" name="Group 5"/>
          <p:cNvGrpSpPr/>
          <p:nvPr/>
        </p:nvGrpSpPr>
        <p:grpSpPr>
          <a:xfrm>
            <a:off x="300560" y="1423131"/>
            <a:ext cx="17501524" cy="8586077"/>
            <a:chOff x="0" y="0"/>
            <a:chExt cx="23335366" cy="11448102"/>
          </a:xfrm>
        </p:grpSpPr>
        <p:sp>
          <p:nvSpPr>
            <p:cNvPr id="6" name="Freeform 6"/>
            <p:cNvSpPr/>
            <p:nvPr/>
          </p:nvSpPr>
          <p:spPr>
            <a:xfrm>
              <a:off x="0" y="0"/>
              <a:ext cx="23335362" cy="11448161"/>
            </a:xfrm>
            <a:custGeom>
              <a:avLst/>
              <a:gdLst/>
              <a:ahLst/>
              <a:cxnLst/>
              <a:rect l="l" t="t" r="r" b="b"/>
              <a:pathLst>
                <a:path w="23335362" h="11448161">
                  <a:moveTo>
                    <a:pt x="0" y="0"/>
                  </a:moveTo>
                  <a:lnTo>
                    <a:pt x="23335362" y="0"/>
                  </a:lnTo>
                  <a:lnTo>
                    <a:pt x="23335362" y="11448161"/>
                  </a:lnTo>
                  <a:lnTo>
                    <a:pt x="0" y="11448161"/>
                  </a:lnTo>
                  <a:close/>
                </a:path>
              </a:pathLst>
            </a:custGeom>
            <a:solidFill>
              <a:srgbClr val="90FCE9"/>
            </a:solidFill>
          </p:spPr>
          <p:txBody>
            <a:bodyPr/>
            <a:lstStyle/>
            <a:p>
              <a:endParaRPr lang="en-US"/>
            </a:p>
          </p:txBody>
        </p:sp>
      </p:grpSp>
      <p:sp>
        <p:nvSpPr>
          <p:cNvPr id="7" name="TextBox 7"/>
          <p:cNvSpPr txBox="1"/>
          <p:nvPr/>
        </p:nvSpPr>
        <p:spPr>
          <a:xfrm>
            <a:off x="4127980" y="1761063"/>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Talk Time </a:t>
            </a:r>
          </a:p>
        </p:txBody>
      </p:sp>
      <p:sp>
        <p:nvSpPr>
          <p:cNvPr id="10" name="TextBox 10"/>
          <p:cNvSpPr txBox="1"/>
          <p:nvPr/>
        </p:nvSpPr>
        <p:spPr>
          <a:xfrm>
            <a:off x="661296" y="3320478"/>
            <a:ext cx="15552390" cy="5915025"/>
          </a:xfrm>
          <a:prstGeom prst="rect">
            <a:avLst/>
          </a:prstGeom>
        </p:spPr>
        <p:txBody>
          <a:bodyPr lIns="0" tIns="0" rIns="0" bIns="0" rtlCol="0" anchor="t">
            <a:spAutoFit/>
          </a:bodyPr>
          <a:lstStyle/>
          <a:p>
            <a:pPr marL="705802" lvl="1" indent="-352901" algn="l">
              <a:lnSpc>
                <a:spcPts val="4680"/>
              </a:lnSpc>
              <a:buFont typeface="Arial"/>
              <a:buChar char="•"/>
            </a:pPr>
            <a:r>
              <a:rPr lang="en-US" sz="3900">
                <a:solidFill>
                  <a:srgbClr val="000000"/>
                </a:solidFill>
                <a:latin typeface="Rubik 1"/>
              </a:rPr>
              <a:t>Brainstorm the benefits of healthy boundaries.</a:t>
            </a:r>
          </a:p>
          <a:p>
            <a:pPr marL="705802" lvl="1" indent="-352901" algn="l">
              <a:lnSpc>
                <a:spcPts val="4680"/>
              </a:lnSpc>
            </a:pPr>
            <a:endParaRPr lang="en-US" sz="3900">
              <a:solidFill>
                <a:srgbClr val="000000"/>
              </a:solidFill>
              <a:latin typeface="Rubik 1"/>
            </a:endParaRPr>
          </a:p>
          <a:p>
            <a:pPr marL="705802" lvl="1" indent="-352901" algn="l">
              <a:lnSpc>
                <a:spcPts val="4680"/>
              </a:lnSpc>
              <a:buFont typeface="Arial"/>
              <a:buChar char="•"/>
            </a:pPr>
            <a:r>
              <a:rPr lang="en-US" sz="3900">
                <a:solidFill>
                  <a:srgbClr val="000000"/>
                </a:solidFill>
                <a:latin typeface="Rubik 1"/>
              </a:rPr>
              <a:t>Search online for benefits of healthy boundaries and share your own experiences if you want.</a:t>
            </a:r>
          </a:p>
          <a:p>
            <a:pPr marL="705802" lvl="1" indent="-352901" algn="l">
              <a:lnSpc>
                <a:spcPts val="4680"/>
              </a:lnSpc>
            </a:pPr>
            <a:endParaRPr lang="en-US" sz="3900">
              <a:solidFill>
                <a:srgbClr val="000000"/>
              </a:solidFill>
              <a:latin typeface="Rubik 1"/>
            </a:endParaRPr>
          </a:p>
          <a:p>
            <a:pPr marL="705802" lvl="1" indent="-352901" algn="l">
              <a:lnSpc>
                <a:spcPts val="4680"/>
              </a:lnSpc>
              <a:buFont typeface="Arial"/>
              <a:buChar char="•"/>
            </a:pPr>
            <a:r>
              <a:rPr lang="en-US" sz="3900">
                <a:solidFill>
                  <a:srgbClr val="000000"/>
                </a:solidFill>
                <a:latin typeface="Rubik 1"/>
              </a:rPr>
              <a:t>Discuss why it might be difficult to establish boundaries.</a:t>
            </a:r>
          </a:p>
          <a:p>
            <a:pPr marL="705802" lvl="1" indent="-352901" algn="l">
              <a:lnSpc>
                <a:spcPts val="4680"/>
              </a:lnSpc>
            </a:pPr>
            <a:endParaRPr lang="en-US" sz="3900">
              <a:solidFill>
                <a:srgbClr val="000000"/>
              </a:solidFill>
              <a:latin typeface="Rubik 1"/>
            </a:endParaRPr>
          </a:p>
          <a:p>
            <a:pPr marL="705802" lvl="1" indent="-352901" algn="l">
              <a:lnSpc>
                <a:spcPts val="4680"/>
              </a:lnSpc>
              <a:buFont typeface="Arial"/>
              <a:buChar char="•"/>
            </a:pPr>
            <a:r>
              <a:rPr lang="en-US" sz="3900">
                <a:solidFill>
                  <a:srgbClr val="000000"/>
                </a:solidFill>
                <a:latin typeface="Rubik 1"/>
              </a:rPr>
              <a:t>Create a short video about how to effectively establish boundaries and why it's important in all relationships that boundaries are established an upheld. </a:t>
            </a:r>
          </a:p>
        </p:txBody>
      </p:sp>
      <p:sp>
        <p:nvSpPr>
          <p:cNvPr id="13" name="AutoShape 13"/>
          <p:cNvSpPr/>
          <p:nvPr/>
        </p:nvSpPr>
        <p:spPr>
          <a:xfrm rot="-77098">
            <a:off x="7693447" y="2825855"/>
            <a:ext cx="3466799" cy="0"/>
          </a:xfrm>
          <a:prstGeom prst="line">
            <a:avLst/>
          </a:prstGeom>
          <a:ln w="28575" cap="rnd">
            <a:solidFill>
              <a:srgbClr val="FFE705"/>
            </a:solidFill>
            <a:prstDash val="solid"/>
            <a:headEnd type="none" w="sm" len="sm"/>
            <a:tailEnd type="triangle" w="lg" len="med"/>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6373" y="2826080"/>
            <a:ext cx="17116066" cy="6996828"/>
            <a:chOff x="0" y="0"/>
            <a:chExt cx="22821422" cy="9329104"/>
          </a:xfrm>
        </p:grpSpPr>
        <p:sp>
          <p:nvSpPr>
            <p:cNvPr id="3" name="Freeform 3"/>
            <p:cNvSpPr/>
            <p:nvPr/>
          </p:nvSpPr>
          <p:spPr>
            <a:xfrm>
              <a:off x="0" y="0"/>
              <a:ext cx="22821392" cy="9329166"/>
            </a:xfrm>
            <a:custGeom>
              <a:avLst/>
              <a:gdLst/>
              <a:ahLst/>
              <a:cxnLst/>
              <a:rect l="l" t="t" r="r" b="b"/>
              <a:pathLst>
                <a:path w="22821392" h="9329166">
                  <a:moveTo>
                    <a:pt x="0" y="0"/>
                  </a:moveTo>
                  <a:lnTo>
                    <a:pt x="22821392" y="0"/>
                  </a:lnTo>
                  <a:lnTo>
                    <a:pt x="22821392" y="9329166"/>
                  </a:lnTo>
                  <a:lnTo>
                    <a:pt x="0" y="9329166"/>
                  </a:lnTo>
                  <a:close/>
                </a:path>
              </a:pathLst>
            </a:custGeom>
            <a:solidFill>
              <a:srgbClr val="71FFE4"/>
            </a:solidFill>
          </p:spPr>
          <p:txBody>
            <a:bodyPr/>
            <a:lstStyle/>
            <a:p>
              <a:endParaRPr lang="en-US"/>
            </a:p>
          </p:txBody>
        </p:sp>
      </p:grpSp>
      <p:sp>
        <p:nvSpPr>
          <p:cNvPr id="4" name="TextBox 4"/>
          <p:cNvSpPr txBox="1"/>
          <p:nvPr/>
        </p:nvSpPr>
        <p:spPr>
          <a:xfrm>
            <a:off x="1850949" y="3638507"/>
            <a:ext cx="14426915" cy="7219950"/>
          </a:xfrm>
          <a:prstGeom prst="rect">
            <a:avLst/>
          </a:prstGeom>
        </p:spPr>
        <p:txBody>
          <a:bodyPr lIns="0" tIns="0" rIns="0" bIns="0" rtlCol="0" anchor="t">
            <a:spAutoFit/>
          </a:bodyPr>
          <a:lstStyle/>
          <a:p>
            <a:pPr algn="l">
              <a:lnSpc>
                <a:spcPts val="7920"/>
              </a:lnSpc>
            </a:pPr>
            <a:r>
              <a:rPr lang="en-US" sz="6600">
                <a:solidFill>
                  <a:srgbClr val="000000"/>
                </a:solidFill>
                <a:latin typeface="Rubik 1 Bold"/>
              </a:rPr>
              <a:t>           Looks like</a:t>
            </a:r>
          </a:p>
          <a:p>
            <a:pPr algn="l">
              <a:lnSpc>
                <a:spcPts val="7920"/>
              </a:lnSpc>
            </a:pPr>
            <a:endParaRPr lang="en-US" sz="6600">
              <a:solidFill>
                <a:srgbClr val="000000"/>
              </a:solidFill>
              <a:latin typeface="Rubik 1 Bold"/>
            </a:endParaRPr>
          </a:p>
          <a:p>
            <a:pPr algn="ctr">
              <a:lnSpc>
                <a:spcPts val="12672"/>
              </a:lnSpc>
            </a:pPr>
            <a:r>
              <a:rPr lang="en-US" sz="6600">
                <a:solidFill>
                  <a:srgbClr val="000000"/>
                </a:solidFill>
                <a:latin typeface="Rubik 1 Bold"/>
              </a:rPr>
              <a:t>Sounds like</a:t>
            </a:r>
          </a:p>
          <a:p>
            <a:pPr algn="r">
              <a:lnSpc>
                <a:spcPts val="12672"/>
              </a:lnSpc>
            </a:pPr>
            <a:r>
              <a:rPr lang="en-US" sz="6600">
                <a:solidFill>
                  <a:srgbClr val="000000"/>
                </a:solidFill>
                <a:latin typeface="Rubik 1 Bold"/>
              </a:rPr>
              <a:t>Feels like</a:t>
            </a:r>
          </a:p>
          <a:p>
            <a:pPr algn="ctr">
              <a:lnSpc>
                <a:spcPts val="7920"/>
              </a:lnSpc>
            </a:pPr>
            <a:endParaRPr lang="en-US" sz="6600">
              <a:solidFill>
                <a:srgbClr val="000000"/>
              </a:solidFill>
              <a:latin typeface="Rubik 1 Bold"/>
            </a:endParaRPr>
          </a:p>
          <a:p>
            <a:pPr algn="ctr">
              <a:lnSpc>
                <a:spcPts val="7920"/>
              </a:lnSpc>
            </a:pPr>
            <a:endParaRPr lang="en-US" sz="6600">
              <a:solidFill>
                <a:srgbClr val="000000"/>
              </a:solidFill>
              <a:latin typeface="Rubik 1 Bold"/>
            </a:endParaRPr>
          </a:p>
        </p:txBody>
      </p:sp>
      <p:sp>
        <p:nvSpPr>
          <p:cNvPr id="5" name="TextBox 5"/>
          <p:cNvSpPr txBox="1"/>
          <p:nvPr/>
        </p:nvSpPr>
        <p:spPr>
          <a:xfrm>
            <a:off x="-1420690" y="115458"/>
            <a:ext cx="9854915" cy="733425"/>
          </a:xfrm>
          <a:prstGeom prst="rect">
            <a:avLst/>
          </a:prstGeom>
        </p:spPr>
        <p:txBody>
          <a:bodyPr lIns="0" tIns="0" rIns="0" bIns="0" rtlCol="0" anchor="t">
            <a:spAutoFit/>
          </a:bodyPr>
          <a:lstStyle/>
          <a:p>
            <a:pPr algn="ctr">
              <a:lnSpc>
                <a:spcPts val="5759"/>
              </a:lnSpc>
            </a:pPr>
            <a:r>
              <a:rPr lang="en-US" sz="4800">
                <a:solidFill>
                  <a:srgbClr val="000000"/>
                </a:solidFill>
                <a:latin typeface="Rubik 1 Bold"/>
              </a:rPr>
              <a:t>Positive Relationships</a:t>
            </a:r>
          </a:p>
        </p:txBody>
      </p:sp>
      <p:sp>
        <p:nvSpPr>
          <p:cNvPr id="6" name="TextBox 6"/>
          <p:cNvSpPr txBox="1"/>
          <p:nvPr/>
        </p:nvSpPr>
        <p:spPr>
          <a:xfrm>
            <a:off x="167658" y="1361499"/>
            <a:ext cx="14244336" cy="1095375"/>
          </a:xfrm>
          <a:prstGeom prst="rect">
            <a:avLst/>
          </a:prstGeom>
        </p:spPr>
        <p:txBody>
          <a:bodyPr lIns="0" tIns="0" rIns="0" bIns="0" rtlCol="0" anchor="t">
            <a:spAutoFit/>
          </a:bodyPr>
          <a:lstStyle/>
          <a:p>
            <a:pPr algn="l">
              <a:lnSpc>
                <a:spcPts val="4320"/>
              </a:lnSpc>
            </a:pPr>
            <a:endParaRPr/>
          </a:p>
          <a:p>
            <a:pPr algn="l">
              <a:lnSpc>
                <a:spcPts val="4320"/>
              </a:lnSpc>
            </a:pPr>
            <a:r>
              <a:rPr lang="en-US" sz="3600">
                <a:solidFill>
                  <a:srgbClr val="000000"/>
                </a:solidFill>
                <a:latin typeface="Rubik 1 Bold"/>
              </a:rPr>
              <a:t>Walk-about: </a:t>
            </a:r>
            <a:r>
              <a:rPr lang="en-US" sz="3600">
                <a:solidFill>
                  <a:srgbClr val="000000"/>
                </a:solidFill>
                <a:latin typeface="Rubik 1"/>
              </a:rPr>
              <a:t>Go to each station and think about what each word: </a:t>
            </a:r>
          </a:p>
        </p:txBody>
      </p:sp>
      <p:sp>
        <p:nvSpPr>
          <p:cNvPr id="7" name="Freeform 7" descr="A black and white text  Description automatically generated"/>
          <p:cNvSpPr/>
          <p:nvPr/>
        </p:nvSpPr>
        <p:spPr>
          <a:xfrm>
            <a:off x="16854590" y="80618"/>
            <a:ext cx="1298867" cy="930546"/>
          </a:xfrm>
          <a:custGeom>
            <a:avLst/>
            <a:gdLst/>
            <a:ahLst/>
            <a:cxnLst/>
            <a:rect l="l" t="t" r="r" b="b"/>
            <a:pathLst>
              <a:path w="1298867" h="930546">
                <a:moveTo>
                  <a:pt x="0" y="0"/>
                </a:moveTo>
                <a:lnTo>
                  <a:pt x="1298866" y="0"/>
                </a:lnTo>
                <a:lnTo>
                  <a:pt x="1298866" y="930546"/>
                </a:lnTo>
                <a:lnTo>
                  <a:pt x="0" y="930546"/>
                </a:lnTo>
                <a:lnTo>
                  <a:pt x="0" y="0"/>
                </a:lnTo>
                <a:close/>
              </a:path>
            </a:pathLst>
          </a:custGeom>
          <a:blipFill>
            <a:blip r:embed="rId2"/>
            <a:stretch>
              <a:fillRect l="-1351" r="-1351"/>
            </a:stretch>
          </a:blipFill>
        </p:spPr>
        <p:txBody>
          <a:bodyPr/>
          <a:lstStyle/>
          <a:p>
            <a:endParaRPr lang="en-US"/>
          </a:p>
        </p:txBody>
      </p:sp>
      <p:sp>
        <p:nvSpPr>
          <p:cNvPr id="8" name="Freeform 8" descr="A person holding her hands over her eyes  Description automatically generated"/>
          <p:cNvSpPr/>
          <p:nvPr/>
        </p:nvSpPr>
        <p:spPr>
          <a:xfrm>
            <a:off x="733364" y="3657557"/>
            <a:ext cx="2677299" cy="1765562"/>
          </a:xfrm>
          <a:custGeom>
            <a:avLst/>
            <a:gdLst/>
            <a:ahLst/>
            <a:cxnLst/>
            <a:rect l="l" t="t" r="r" b="b"/>
            <a:pathLst>
              <a:path w="2677299" h="1765562">
                <a:moveTo>
                  <a:pt x="0" y="0"/>
                </a:moveTo>
                <a:lnTo>
                  <a:pt x="2677298" y="0"/>
                </a:lnTo>
                <a:lnTo>
                  <a:pt x="2677298" y="1765561"/>
                </a:lnTo>
                <a:lnTo>
                  <a:pt x="0" y="1765561"/>
                </a:lnTo>
                <a:lnTo>
                  <a:pt x="0" y="0"/>
                </a:lnTo>
                <a:close/>
              </a:path>
            </a:pathLst>
          </a:custGeom>
          <a:blipFill>
            <a:blip r:embed="rId3"/>
            <a:stretch>
              <a:fillRect l="-97" r="-97"/>
            </a:stretch>
          </a:blipFill>
        </p:spPr>
        <p:txBody>
          <a:bodyPr/>
          <a:lstStyle/>
          <a:p>
            <a:endParaRPr lang="en-US"/>
          </a:p>
        </p:txBody>
      </p:sp>
      <p:sp>
        <p:nvSpPr>
          <p:cNvPr id="9" name="Freeform 9" descr="A person sitting on a couch wearing headphones  Description automatically generated"/>
          <p:cNvSpPr/>
          <p:nvPr/>
        </p:nvSpPr>
        <p:spPr>
          <a:xfrm>
            <a:off x="3978722" y="5822639"/>
            <a:ext cx="2243854" cy="2053282"/>
          </a:xfrm>
          <a:custGeom>
            <a:avLst/>
            <a:gdLst/>
            <a:ahLst/>
            <a:cxnLst/>
            <a:rect l="l" t="t" r="r" b="b"/>
            <a:pathLst>
              <a:path w="2243854" h="2053282">
                <a:moveTo>
                  <a:pt x="0" y="0"/>
                </a:moveTo>
                <a:lnTo>
                  <a:pt x="2243854" y="0"/>
                </a:lnTo>
                <a:lnTo>
                  <a:pt x="2243854" y="2053283"/>
                </a:lnTo>
                <a:lnTo>
                  <a:pt x="0" y="2053283"/>
                </a:lnTo>
                <a:lnTo>
                  <a:pt x="0" y="0"/>
                </a:lnTo>
                <a:close/>
              </a:path>
            </a:pathLst>
          </a:custGeom>
          <a:blipFill>
            <a:blip r:embed="rId4"/>
            <a:stretch>
              <a:fillRect l="-143" r="-143"/>
            </a:stretch>
          </a:blipFill>
        </p:spPr>
        <p:txBody>
          <a:bodyPr/>
          <a:lstStyle/>
          <a:p>
            <a:endParaRPr lang="en-US"/>
          </a:p>
        </p:txBody>
      </p:sp>
      <p:sp>
        <p:nvSpPr>
          <p:cNvPr id="10" name="Freeform 10" descr="A person standing in a tree with her arms outstretched  Description automatically generated"/>
          <p:cNvSpPr/>
          <p:nvPr/>
        </p:nvSpPr>
        <p:spPr>
          <a:xfrm>
            <a:off x="8434224" y="7423274"/>
            <a:ext cx="3583463" cy="2132596"/>
          </a:xfrm>
          <a:custGeom>
            <a:avLst/>
            <a:gdLst/>
            <a:ahLst/>
            <a:cxnLst/>
            <a:rect l="l" t="t" r="r" b="b"/>
            <a:pathLst>
              <a:path w="3583463" h="2132596">
                <a:moveTo>
                  <a:pt x="0" y="0"/>
                </a:moveTo>
                <a:lnTo>
                  <a:pt x="3583463" y="0"/>
                </a:lnTo>
                <a:lnTo>
                  <a:pt x="3583463" y="2132597"/>
                </a:lnTo>
                <a:lnTo>
                  <a:pt x="0" y="2132597"/>
                </a:lnTo>
                <a:lnTo>
                  <a:pt x="0" y="0"/>
                </a:lnTo>
                <a:close/>
              </a:path>
            </a:pathLst>
          </a:custGeom>
          <a:blipFill>
            <a:blip r:embed="rId5"/>
            <a:stretch>
              <a:fillRect l="-2730" r="-2730"/>
            </a:stretch>
          </a:blipFill>
        </p:spPr>
        <p:txBody>
          <a:bodyPr/>
          <a:lstStyle/>
          <a:p>
            <a:endParaRPr lang="en-US"/>
          </a:p>
        </p:txBody>
      </p:sp>
      <p:sp>
        <p:nvSpPr>
          <p:cNvPr id="11" name="AutoShape 11"/>
          <p:cNvSpPr/>
          <p:nvPr/>
        </p:nvSpPr>
        <p:spPr>
          <a:xfrm rot="27368">
            <a:off x="120018" y="935384"/>
            <a:ext cx="10767920" cy="0"/>
          </a:xfrm>
          <a:prstGeom prst="line">
            <a:avLst/>
          </a:prstGeom>
          <a:ln w="47625" cap="rnd">
            <a:solidFill>
              <a:srgbClr val="71FFE4"/>
            </a:solidFill>
            <a:prstDash val="solid"/>
            <a:headEnd type="none" w="sm" len="sm"/>
            <a:tailEnd type="none" w="sm" len="sm"/>
          </a:ln>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When Boundaries Are Crossed</a:t>
            </a:r>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AutoShape 4"/>
          <p:cNvSpPr/>
          <p:nvPr/>
        </p:nvSpPr>
        <p:spPr>
          <a:xfrm rot="-45405">
            <a:off x="140431" y="1028059"/>
            <a:ext cx="8049795" cy="0"/>
          </a:xfrm>
          <a:prstGeom prst="line">
            <a:avLst/>
          </a:prstGeom>
          <a:ln w="47625" cap="rnd">
            <a:solidFill>
              <a:srgbClr val="71FFE4"/>
            </a:solidFill>
            <a:prstDash val="solid"/>
            <a:headEnd type="none" w="sm" len="sm"/>
            <a:tailEnd type="none" w="sm" len="sm"/>
          </a:ln>
        </p:spPr>
        <p:txBody>
          <a:bodyPr/>
          <a:lstStyle/>
          <a:p>
            <a:endParaRPr lang="en-US"/>
          </a:p>
        </p:txBody>
      </p:sp>
      <p:sp>
        <p:nvSpPr>
          <p:cNvPr id="5" name="TextBox 5"/>
          <p:cNvSpPr txBox="1"/>
          <p:nvPr/>
        </p:nvSpPr>
        <p:spPr>
          <a:xfrm>
            <a:off x="540015" y="1517307"/>
            <a:ext cx="16564572"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You are your own best advocate. Don't be afraid to speak up!</a:t>
            </a:r>
          </a:p>
        </p:txBody>
      </p:sp>
      <p:grpSp>
        <p:nvGrpSpPr>
          <p:cNvPr id="6" name="Group 6"/>
          <p:cNvGrpSpPr/>
          <p:nvPr/>
        </p:nvGrpSpPr>
        <p:grpSpPr>
          <a:xfrm>
            <a:off x="700563" y="2719078"/>
            <a:ext cx="5764198" cy="7568157"/>
            <a:chOff x="0" y="0"/>
            <a:chExt cx="7685598" cy="10090876"/>
          </a:xfrm>
        </p:grpSpPr>
        <p:sp>
          <p:nvSpPr>
            <p:cNvPr id="7" name="Freeform 7"/>
            <p:cNvSpPr/>
            <p:nvPr/>
          </p:nvSpPr>
          <p:spPr>
            <a:xfrm>
              <a:off x="0" y="0"/>
              <a:ext cx="7685659" cy="10090912"/>
            </a:xfrm>
            <a:custGeom>
              <a:avLst/>
              <a:gdLst/>
              <a:ahLst/>
              <a:cxnLst/>
              <a:rect l="l" t="t" r="r" b="b"/>
              <a:pathLst>
                <a:path w="7685659" h="10090912">
                  <a:moveTo>
                    <a:pt x="0" y="0"/>
                  </a:moveTo>
                  <a:lnTo>
                    <a:pt x="7685659" y="0"/>
                  </a:lnTo>
                  <a:lnTo>
                    <a:pt x="7685659" y="10090912"/>
                  </a:lnTo>
                  <a:lnTo>
                    <a:pt x="0" y="10090912"/>
                  </a:lnTo>
                  <a:close/>
                </a:path>
              </a:pathLst>
            </a:custGeom>
            <a:solidFill>
              <a:srgbClr val="71FFE4"/>
            </a:solidFill>
          </p:spPr>
          <p:txBody>
            <a:bodyPr/>
            <a:lstStyle/>
            <a:p>
              <a:endParaRPr lang="en-US"/>
            </a:p>
          </p:txBody>
        </p:sp>
      </p:grpSp>
      <p:sp>
        <p:nvSpPr>
          <p:cNvPr id="8" name="Freeform 8" descr="A black line paper with text  Description automatically generated"/>
          <p:cNvSpPr/>
          <p:nvPr/>
        </p:nvSpPr>
        <p:spPr>
          <a:xfrm>
            <a:off x="1036946" y="3119310"/>
            <a:ext cx="5097534" cy="6851821"/>
          </a:xfrm>
          <a:custGeom>
            <a:avLst/>
            <a:gdLst/>
            <a:ahLst/>
            <a:cxnLst/>
            <a:rect l="l" t="t" r="r" b="b"/>
            <a:pathLst>
              <a:path w="5097534" h="6851821">
                <a:moveTo>
                  <a:pt x="0" y="0"/>
                </a:moveTo>
                <a:lnTo>
                  <a:pt x="5097534" y="0"/>
                </a:lnTo>
                <a:lnTo>
                  <a:pt x="5097534" y="6851821"/>
                </a:lnTo>
                <a:lnTo>
                  <a:pt x="0" y="6851821"/>
                </a:lnTo>
                <a:lnTo>
                  <a:pt x="0" y="0"/>
                </a:lnTo>
                <a:close/>
              </a:path>
            </a:pathLst>
          </a:custGeom>
          <a:blipFill>
            <a:blip r:embed="rId4"/>
            <a:stretch>
              <a:fillRect l="-5505" r="-5505"/>
            </a:stretch>
          </a:blipFill>
        </p:spPr>
        <p:txBody>
          <a:bodyPr/>
          <a:lstStyle/>
          <a:p>
            <a:endParaRPr lang="en-US"/>
          </a:p>
        </p:txBody>
      </p:sp>
      <p:grpSp>
        <p:nvGrpSpPr>
          <p:cNvPr id="9" name="Group 9"/>
          <p:cNvGrpSpPr/>
          <p:nvPr/>
        </p:nvGrpSpPr>
        <p:grpSpPr>
          <a:xfrm rot="-5400000">
            <a:off x="8756866" y="1804355"/>
            <a:ext cx="5764198" cy="7568157"/>
            <a:chOff x="0" y="0"/>
            <a:chExt cx="7685598" cy="10090876"/>
          </a:xfrm>
        </p:grpSpPr>
        <p:sp>
          <p:nvSpPr>
            <p:cNvPr id="10" name="Freeform 10"/>
            <p:cNvSpPr/>
            <p:nvPr/>
          </p:nvSpPr>
          <p:spPr>
            <a:xfrm>
              <a:off x="0" y="0"/>
              <a:ext cx="7685659" cy="10090912"/>
            </a:xfrm>
            <a:custGeom>
              <a:avLst/>
              <a:gdLst/>
              <a:ahLst/>
              <a:cxnLst/>
              <a:rect l="l" t="t" r="r" b="b"/>
              <a:pathLst>
                <a:path w="7685659" h="10090912">
                  <a:moveTo>
                    <a:pt x="0" y="0"/>
                  </a:moveTo>
                  <a:lnTo>
                    <a:pt x="7685659" y="0"/>
                  </a:lnTo>
                  <a:lnTo>
                    <a:pt x="7685659" y="10090912"/>
                  </a:lnTo>
                  <a:lnTo>
                    <a:pt x="0" y="10090912"/>
                  </a:lnTo>
                  <a:close/>
                </a:path>
              </a:pathLst>
            </a:custGeom>
            <a:solidFill>
              <a:srgbClr val="71FFE4"/>
            </a:solidFill>
          </p:spPr>
          <p:txBody>
            <a:bodyPr/>
            <a:lstStyle/>
            <a:p>
              <a:endParaRPr lang="en-US"/>
            </a:p>
          </p:txBody>
        </p:sp>
      </p:grpSp>
      <p:sp>
        <p:nvSpPr>
          <p:cNvPr id="11" name="TextBox 11"/>
          <p:cNvSpPr txBox="1"/>
          <p:nvPr/>
        </p:nvSpPr>
        <p:spPr>
          <a:xfrm>
            <a:off x="8908610" y="3159149"/>
            <a:ext cx="5883225"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In your group discuss:</a:t>
            </a:r>
          </a:p>
        </p:txBody>
      </p:sp>
      <p:sp>
        <p:nvSpPr>
          <p:cNvPr id="12" name="TextBox 12"/>
          <p:cNvSpPr txBox="1"/>
          <p:nvPr/>
        </p:nvSpPr>
        <p:spPr>
          <a:xfrm>
            <a:off x="8697570" y="4214217"/>
            <a:ext cx="5883225" cy="4581525"/>
          </a:xfrm>
          <a:prstGeom prst="rect">
            <a:avLst/>
          </a:prstGeom>
        </p:spPr>
        <p:txBody>
          <a:bodyPr lIns="0" tIns="0" rIns="0" bIns="0" rtlCol="0" anchor="t">
            <a:spAutoFit/>
          </a:bodyPr>
          <a:lstStyle/>
          <a:p>
            <a:pPr marL="542925" lvl="1" indent="-271462" algn="l">
              <a:lnSpc>
                <a:spcPts val="3600"/>
              </a:lnSpc>
              <a:buFont typeface="Arial"/>
              <a:buChar char="•"/>
            </a:pPr>
            <a:r>
              <a:rPr lang="en-US" sz="3000">
                <a:solidFill>
                  <a:srgbClr val="000000"/>
                </a:solidFill>
                <a:latin typeface="Rubik 1"/>
              </a:rPr>
              <a:t>How the failure to set up boundaries can lead to misunderstandings between individuals in relationships and may cause conflicts </a:t>
            </a:r>
          </a:p>
          <a:p>
            <a:pPr marL="542925" lvl="1" indent="-271462" algn="l">
              <a:lnSpc>
                <a:spcPts val="3600"/>
              </a:lnSpc>
            </a:pPr>
            <a:endParaRPr lang="en-US" sz="3000">
              <a:solidFill>
                <a:srgbClr val="000000"/>
              </a:solidFill>
              <a:latin typeface="Rubik 1"/>
            </a:endParaRPr>
          </a:p>
          <a:p>
            <a:pPr marL="542925" lvl="1" indent="-271462" algn="l">
              <a:lnSpc>
                <a:spcPts val="3600"/>
              </a:lnSpc>
              <a:buFont typeface="Arial"/>
              <a:buChar char="•"/>
            </a:pPr>
            <a:r>
              <a:rPr lang="en-US" sz="3000">
                <a:solidFill>
                  <a:srgbClr val="000000"/>
                </a:solidFill>
                <a:latin typeface="Rubik 1"/>
              </a:rPr>
              <a:t>Use examples from the case study to support your opinions</a:t>
            </a:r>
          </a:p>
          <a:p>
            <a:pPr marL="542925" lvl="1" indent="-271462" algn="l">
              <a:lnSpc>
                <a:spcPts val="3600"/>
              </a:lnSpc>
            </a:pPr>
            <a:endParaRPr lang="en-US" sz="3000">
              <a:solidFill>
                <a:srgbClr val="000000"/>
              </a:solidFill>
              <a:latin typeface="Rubik 1"/>
            </a:endParaRPr>
          </a:p>
        </p:txBody>
      </p:sp>
      <p:sp>
        <p:nvSpPr>
          <p:cNvPr id="13" name="Freeform 13" descr="A blue triangle with arms crossed  Description automatically generated"/>
          <p:cNvSpPr/>
          <p:nvPr/>
        </p:nvSpPr>
        <p:spPr>
          <a:xfrm>
            <a:off x="14513853" y="6372305"/>
            <a:ext cx="4286250" cy="4271962"/>
          </a:xfrm>
          <a:custGeom>
            <a:avLst/>
            <a:gdLst/>
            <a:ahLst/>
            <a:cxnLst/>
            <a:rect l="l" t="t" r="r" b="b"/>
            <a:pathLst>
              <a:path w="4286250" h="4271962">
                <a:moveTo>
                  <a:pt x="0" y="0"/>
                </a:moveTo>
                <a:lnTo>
                  <a:pt x="4286250" y="0"/>
                </a:lnTo>
                <a:lnTo>
                  <a:pt x="4286250" y="4271962"/>
                </a:lnTo>
                <a:lnTo>
                  <a:pt x="0" y="4271962"/>
                </a:lnTo>
                <a:lnTo>
                  <a:pt x="0" y="0"/>
                </a:lnTo>
                <a:close/>
              </a:path>
            </a:pathLst>
          </a:custGeom>
          <a:blipFill>
            <a:blip r:embed="rId5"/>
            <a:stretch>
              <a:fillRect t="-50" b="-50"/>
            </a:stretch>
          </a:blipFill>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14063927"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Steps to Take When Boundaries Are Crossed</a:t>
            </a:r>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AutoShape 4"/>
          <p:cNvSpPr/>
          <p:nvPr/>
        </p:nvSpPr>
        <p:spPr>
          <a:xfrm flipV="1">
            <a:off x="140782" y="878548"/>
            <a:ext cx="15298389" cy="96023"/>
          </a:xfrm>
          <a:prstGeom prst="line">
            <a:avLst/>
          </a:prstGeom>
          <a:ln w="47625" cap="rnd">
            <a:solidFill>
              <a:srgbClr val="71FFE4"/>
            </a:solidFill>
            <a:prstDash val="solid"/>
            <a:headEnd type="none" w="sm" len="sm"/>
            <a:tailEnd type="none" w="sm" len="sm"/>
          </a:ln>
        </p:spPr>
        <p:txBody>
          <a:bodyPr/>
          <a:lstStyle/>
          <a:p>
            <a:endParaRPr lang="en-US"/>
          </a:p>
        </p:txBody>
      </p:sp>
      <p:sp>
        <p:nvSpPr>
          <p:cNvPr id="5" name="TextBox 5"/>
          <p:cNvSpPr txBox="1"/>
          <p:nvPr/>
        </p:nvSpPr>
        <p:spPr>
          <a:xfrm>
            <a:off x="497682" y="1324940"/>
            <a:ext cx="13657685"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When you feel boundary violations or abuse is present:</a:t>
            </a:r>
          </a:p>
        </p:txBody>
      </p:sp>
      <p:grpSp>
        <p:nvGrpSpPr>
          <p:cNvPr id="6" name="Group 6"/>
          <p:cNvGrpSpPr/>
          <p:nvPr/>
        </p:nvGrpSpPr>
        <p:grpSpPr>
          <a:xfrm>
            <a:off x="3443107" y="3920887"/>
            <a:ext cx="11226723" cy="1427857"/>
            <a:chOff x="0" y="0"/>
            <a:chExt cx="14968964" cy="1903810"/>
          </a:xfrm>
        </p:grpSpPr>
        <p:sp>
          <p:nvSpPr>
            <p:cNvPr id="7" name="Freeform 7"/>
            <p:cNvSpPr/>
            <p:nvPr/>
          </p:nvSpPr>
          <p:spPr>
            <a:xfrm>
              <a:off x="0" y="0"/>
              <a:ext cx="14968982" cy="1903857"/>
            </a:xfrm>
            <a:custGeom>
              <a:avLst/>
              <a:gdLst/>
              <a:ahLst/>
              <a:cxnLst/>
              <a:rect l="l" t="t" r="r" b="b"/>
              <a:pathLst>
                <a:path w="14968982" h="1903857">
                  <a:moveTo>
                    <a:pt x="28575" y="0"/>
                  </a:moveTo>
                  <a:lnTo>
                    <a:pt x="14940407" y="0"/>
                  </a:lnTo>
                  <a:cubicBezTo>
                    <a:pt x="14956155" y="0"/>
                    <a:pt x="14968982" y="12827"/>
                    <a:pt x="14968982" y="28575"/>
                  </a:cubicBezTo>
                  <a:lnTo>
                    <a:pt x="14968982" y="1875282"/>
                  </a:lnTo>
                  <a:cubicBezTo>
                    <a:pt x="14968982" y="1891030"/>
                    <a:pt x="14956155" y="1903857"/>
                    <a:pt x="14940407" y="1903857"/>
                  </a:cubicBezTo>
                  <a:lnTo>
                    <a:pt x="28575" y="1903857"/>
                  </a:lnTo>
                  <a:cubicBezTo>
                    <a:pt x="12827" y="1903857"/>
                    <a:pt x="0" y="1891030"/>
                    <a:pt x="0" y="1875282"/>
                  </a:cubicBezTo>
                  <a:lnTo>
                    <a:pt x="0" y="28575"/>
                  </a:lnTo>
                  <a:cubicBezTo>
                    <a:pt x="0" y="12827"/>
                    <a:pt x="12827" y="0"/>
                    <a:pt x="28575" y="0"/>
                  </a:cubicBezTo>
                  <a:moveTo>
                    <a:pt x="28575" y="57150"/>
                  </a:moveTo>
                  <a:lnTo>
                    <a:pt x="28575" y="28575"/>
                  </a:lnTo>
                  <a:lnTo>
                    <a:pt x="57150" y="28575"/>
                  </a:lnTo>
                  <a:lnTo>
                    <a:pt x="57150" y="1875282"/>
                  </a:lnTo>
                  <a:lnTo>
                    <a:pt x="28575" y="1875282"/>
                  </a:lnTo>
                  <a:lnTo>
                    <a:pt x="28575" y="1846707"/>
                  </a:lnTo>
                  <a:lnTo>
                    <a:pt x="14940407" y="1846707"/>
                  </a:lnTo>
                  <a:lnTo>
                    <a:pt x="14940407" y="1875282"/>
                  </a:lnTo>
                  <a:lnTo>
                    <a:pt x="14911832" y="1875282"/>
                  </a:lnTo>
                  <a:lnTo>
                    <a:pt x="14911832" y="28575"/>
                  </a:lnTo>
                  <a:lnTo>
                    <a:pt x="14940407" y="28575"/>
                  </a:lnTo>
                  <a:lnTo>
                    <a:pt x="14940407" y="57150"/>
                  </a:lnTo>
                  <a:lnTo>
                    <a:pt x="28575" y="57150"/>
                  </a:lnTo>
                  <a:close/>
                </a:path>
              </a:pathLst>
            </a:custGeom>
            <a:solidFill>
              <a:srgbClr val="000000"/>
            </a:solidFill>
          </p:spPr>
          <p:txBody>
            <a:bodyPr/>
            <a:lstStyle/>
            <a:p>
              <a:endParaRPr lang="en-US"/>
            </a:p>
          </p:txBody>
        </p:sp>
        <p:sp>
          <p:nvSpPr>
            <p:cNvPr id="8" name="TextBox 8"/>
            <p:cNvSpPr txBox="1"/>
            <p:nvPr/>
          </p:nvSpPr>
          <p:spPr>
            <a:xfrm>
              <a:off x="0" y="-9525"/>
              <a:ext cx="14968964" cy="1913335"/>
            </a:xfrm>
            <a:prstGeom prst="rect">
              <a:avLst/>
            </a:prstGeom>
          </p:spPr>
          <p:txBody>
            <a:bodyPr lIns="50800" tIns="50800" rIns="50800" bIns="50800" rtlCol="0" anchor="t"/>
            <a:lstStyle/>
            <a:p>
              <a:pPr algn="l">
                <a:lnSpc>
                  <a:spcPts val="3240"/>
                </a:lnSpc>
              </a:pPr>
              <a:r>
                <a:rPr lang="en-US" sz="2700">
                  <a:solidFill>
                    <a:srgbClr val="000000"/>
                  </a:solidFill>
                  <a:latin typeface="Rubik 1"/>
                </a:rPr>
                <a:t>Don't blame yourself. Verbal abuse is real. It is important for you to remember that you didn't create a reason for the abuse regardless of how you communicated with your partner.</a:t>
              </a:r>
            </a:p>
          </p:txBody>
        </p:sp>
      </p:grpSp>
      <p:grpSp>
        <p:nvGrpSpPr>
          <p:cNvPr id="9" name="Group 9"/>
          <p:cNvGrpSpPr/>
          <p:nvPr/>
        </p:nvGrpSpPr>
        <p:grpSpPr>
          <a:xfrm>
            <a:off x="3463703" y="2363938"/>
            <a:ext cx="11206130" cy="1427857"/>
            <a:chOff x="0" y="0"/>
            <a:chExt cx="14941506" cy="1903810"/>
          </a:xfrm>
        </p:grpSpPr>
        <p:sp>
          <p:nvSpPr>
            <p:cNvPr id="10" name="Freeform 10"/>
            <p:cNvSpPr/>
            <p:nvPr/>
          </p:nvSpPr>
          <p:spPr>
            <a:xfrm>
              <a:off x="28575" y="28575"/>
              <a:ext cx="14884400" cy="1846707"/>
            </a:xfrm>
            <a:custGeom>
              <a:avLst/>
              <a:gdLst/>
              <a:ahLst/>
              <a:cxnLst/>
              <a:rect l="l" t="t" r="r" b="b"/>
              <a:pathLst>
                <a:path w="14884400" h="1846707">
                  <a:moveTo>
                    <a:pt x="0" y="0"/>
                  </a:moveTo>
                  <a:lnTo>
                    <a:pt x="14884400" y="0"/>
                  </a:lnTo>
                  <a:lnTo>
                    <a:pt x="14884400" y="1846707"/>
                  </a:lnTo>
                  <a:lnTo>
                    <a:pt x="0" y="1846707"/>
                  </a:lnTo>
                  <a:close/>
                </a:path>
              </a:pathLst>
            </a:custGeom>
            <a:solidFill>
              <a:srgbClr val="90FCE9"/>
            </a:solidFill>
          </p:spPr>
          <p:txBody>
            <a:bodyPr/>
            <a:lstStyle/>
            <a:p>
              <a:endParaRPr lang="en-US"/>
            </a:p>
          </p:txBody>
        </p:sp>
        <p:sp>
          <p:nvSpPr>
            <p:cNvPr id="11" name="Freeform 11"/>
            <p:cNvSpPr/>
            <p:nvPr/>
          </p:nvSpPr>
          <p:spPr>
            <a:xfrm>
              <a:off x="0" y="0"/>
              <a:ext cx="14941550" cy="1903857"/>
            </a:xfrm>
            <a:custGeom>
              <a:avLst/>
              <a:gdLst/>
              <a:ahLst/>
              <a:cxnLst/>
              <a:rect l="l" t="t" r="r" b="b"/>
              <a:pathLst>
                <a:path w="14941550" h="1903857">
                  <a:moveTo>
                    <a:pt x="28575" y="0"/>
                  </a:moveTo>
                  <a:lnTo>
                    <a:pt x="14912975" y="0"/>
                  </a:lnTo>
                  <a:cubicBezTo>
                    <a:pt x="14928723" y="0"/>
                    <a:pt x="14941550" y="12827"/>
                    <a:pt x="14941550" y="28575"/>
                  </a:cubicBezTo>
                  <a:lnTo>
                    <a:pt x="14941550" y="1875282"/>
                  </a:lnTo>
                  <a:cubicBezTo>
                    <a:pt x="14941550" y="1891030"/>
                    <a:pt x="14928723" y="1903857"/>
                    <a:pt x="14912975" y="1903857"/>
                  </a:cubicBezTo>
                  <a:lnTo>
                    <a:pt x="28575" y="1903857"/>
                  </a:lnTo>
                  <a:cubicBezTo>
                    <a:pt x="12827" y="1903857"/>
                    <a:pt x="0" y="1891030"/>
                    <a:pt x="0" y="1875282"/>
                  </a:cubicBezTo>
                  <a:lnTo>
                    <a:pt x="0" y="28575"/>
                  </a:lnTo>
                  <a:cubicBezTo>
                    <a:pt x="0" y="12827"/>
                    <a:pt x="12827" y="0"/>
                    <a:pt x="28575" y="0"/>
                  </a:cubicBezTo>
                  <a:moveTo>
                    <a:pt x="28575" y="57150"/>
                  </a:moveTo>
                  <a:lnTo>
                    <a:pt x="28575" y="28575"/>
                  </a:lnTo>
                  <a:lnTo>
                    <a:pt x="57150" y="28575"/>
                  </a:lnTo>
                  <a:lnTo>
                    <a:pt x="57150" y="1875282"/>
                  </a:lnTo>
                  <a:lnTo>
                    <a:pt x="28575" y="1875282"/>
                  </a:lnTo>
                  <a:lnTo>
                    <a:pt x="28575" y="1846707"/>
                  </a:lnTo>
                  <a:lnTo>
                    <a:pt x="14912975" y="1846707"/>
                  </a:lnTo>
                  <a:lnTo>
                    <a:pt x="14912975" y="1875282"/>
                  </a:lnTo>
                  <a:lnTo>
                    <a:pt x="14884400" y="1875282"/>
                  </a:lnTo>
                  <a:lnTo>
                    <a:pt x="14884400" y="28575"/>
                  </a:lnTo>
                  <a:lnTo>
                    <a:pt x="14912975" y="28575"/>
                  </a:lnTo>
                  <a:lnTo>
                    <a:pt x="14912975" y="57150"/>
                  </a:lnTo>
                  <a:lnTo>
                    <a:pt x="28575" y="57150"/>
                  </a:lnTo>
                  <a:close/>
                </a:path>
              </a:pathLst>
            </a:custGeom>
            <a:solidFill>
              <a:srgbClr val="000000"/>
            </a:solidFill>
          </p:spPr>
          <p:txBody>
            <a:bodyPr/>
            <a:lstStyle/>
            <a:p>
              <a:endParaRPr lang="en-US"/>
            </a:p>
          </p:txBody>
        </p:sp>
        <p:sp>
          <p:nvSpPr>
            <p:cNvPr id="12" name="TextBox 12"/>
            <p:cNvSpPr txBox="1"/>
            <p:nvPr/>
          </p:nvSpPr>
          <p:spPr>
            <a:xfrm>
              <a:off x="0" y="-9525"/>
              <a:ext cx="14941506" cy="1913335"/>
            </a:xfrm>
            <a:prstGeom prst="rect">
              <a:avLst/>
            </a:prstGeom>
          </p:spPr>
          <p:txBody>
            <a:bodyPr lIns="50800" tIns="50800" rIns="50800" bIns="50800" rtlCol="0" anchor="t"/>
            <a:lstStyle/>
            <a:p>
              <a:pPr algn="l">
                <a:lnSpc>
                  <a:spcPts val="3240"/>
                </a:lnSpc>
              </a:pPr>
              <a:r>
                <a:rPr lang="en-US" sz="2700">
                  <a:solidFill>
                    <a:srgbClr val="000000"/>
                  </a:solidFill>
                  <a:latin typeface="Rubik 1"/>
                </a:rPr>
                <a:t>Recognize the many forms of abuse: verbal, emotional, physical, psychological, sexual, financial, intimidation or threats, isolation and cyber bullying.</a:t>
              </a:r>
            </a:p>
          </p:txBody>
        </p:sp>
      </p:grpSp>
      <p:grpSp>
        <p:nvGrpSpPr>
          <p:cNvPr id="13" name="Group 13"/>
          <p:cNvGrpSpPr/>
          <p:nvPr/>
        </p:nvGrpSpPr>
        <p:grpSpPr>
          <a:xfrm>
            <a:off x="3463702" y="5482094"/>
            <a:ext cx="11226724" cy="1391336"/>
            <a:chOff x="0" y="0"/>
            <a:chExt cx="14968966" cy="1855114"/>
          </a:xfrm>
        </p:grpSpPr>
        <p:sp>
          <p:nvSpPr>
            <p:cNvPr id="14" name="Freeform 14"/>
            <p:cNvSpPr/>
            <p:nvPr/>
          </p:nvSpPr>
          <p:spPr>
            <a:xfrm>
              <a:off x="28575" y="39272"/>
              <a:ext cx="14911832" cy="1776493"/>
            </a:xfrm>
            <a:custGeom>
              <a:avLst/>
              <a:gdLst/>
              <a:ahLst/>
              <a:cxnLst/>
              <a:rect l="l" t="t" r="r" b="b"/>
              <a:pathLst>
                <a:path w="14911832" h="1776493">
                  <a:moveTo>
                    <a:pt x="0" y="0"/>
                  </a:moveTo>
                  <a:lnTo>
                    <a:pt x="14911832" y="0"/>
                  </a:lnTo>
                  <a:lnTo>
                    <a:pt x="14911832" y="1776493"/>
                  </a:lnTo>
                  <a:lnTo>
                    <a:pt x="0" y="1776493"/>
                  </a:lnTo>
                  <a:close/>
                </a:path>
              </a:pathLst>
            </a:custGeom>
            <a:solidFill>
              <a:srgbClr val="90FCE9"/>
            </a:solidFill>
          </p:spPr>
          <p:txBody>
            <a:bodyPr/>
            <a:lstStyle/>
            <a:p>
              <a:endParaRPr lang="en-US"/>
            </a:p>
          </p:txBody>
        </p:sp>
        <p:sp>
          <p:nvSpPr>
            <p:cNvPr id="15" name="Freeform 15"/>
            <p:cNvSpPr/>
            <p:nvPr/>
          </p:nvSpPr>
          <p:spPr>
            <a:xfrm>
              <a:off x="0" y="0"/>
              <a:ext cx="14968982" cy="1855037"/>
            </a:xfrm>
            <a:custGeom>
              <a:avLst/>
              <a:gdLst/>
              <a:ahLst/>
              <a:cxnLst/>
              <a:rect l="l" t="t" r="r" b="b"/>
              <a:pathLst>
                <a:path w="14968982" h="1855037">
                  <a:moveTo>
                    <a:pt x="28575" y="0"/>
                  </a:moveTo>
                  <a:lnTo>
                    <a:pt x="14940407" y="0"/>
                  </a:lnTo>
                  <a:cubicBezTo>
                    <a:pt x="14956155" y="0"/>
                    <a:pt x="14968982" y="17629"/>
                    <a:pt x="14968982" y="39272"/>
                  </a:cubicBezTo>
                  <a:lnTo>
                    <a:pt x="14968982" y="1815765"/>
                  </a:lnTo>
                  <a:cubicBezTo>
                    <a:pt x="14968982" y="1837409"/>
                    <a:pt x="14956155" y="1855037"/>
                    <a:pt x="14940407" y="1855037"/>
                  </a:cubicBezTo>
                  <a:lnTo>
                    <a:pt x="28575" y="1855037"/>
                  </a:lnTo>
                  <a:cubicBezTo>
                    <a:pt x="12827" y="1855037"/>
                    <a:pt x="0" y="1837409"/>
                    <a:pt x="0" y="1815765"/>
                  </a:cubicBezTo>
                  <a:lnTo>
                    <a:pt x="0" y="39272"/>
                  </a:lnTo>
                  <a:cubicBezTo>
                    <a:pt x="0" y="17629"/>
                    <a:pt x="12827" y="0"/>
                    <a:pt x="28575" y="0"/>
                  </a:cubicBezTo>
                  <a:moveTo>
                    <a:pt x="28575" y="78544"/>
                  </a:moveTo>
                  <a:lnTo>
                    <a:pt x="28575" y="39272"/>
                  </a:lnTo>
                  <a:lnTo>
                    <a:pt x="57150" y="39272"/>
                  </a:lnTo>
                  <a:lnTo>
                    <a:pt x="57150" y="1815765"/>
                  </a:lnTo>
                  <a:lnTo>
                    <a:pt x="28575" y="1815765"/>
                  </a:lnTo>
                  <a:lnTo>
                    <a:pt x="28575" y="1776493"/>
                  </a:lnTo>
                  <a:lnTo>
                    <a:pt x="14940407" y="1776493"/>
                  </a:lnTo>
                  <a:lnTo>
                    <a:pt x="14940407" y="1815765"/>
                  </a:lnTo>
                  <a:lnTo>
                    <a:pt x="14911832" y="1815765"/>
                  </a:lnTo>
                  <a:lnTo>
                    <a:pt x="14911832" y="39272"/>
                  </a:lnTo>
                  <a:lnTo>
                    <a:pt x="14940407" y="39272"/>
                  </a:lnTo>
                  <a:lnTo>
                    <a:pt x="14940407" y="78544"/>
                  </a:lnTo>
                  <a:lnTo>
                    <a:pt x="28575" y="78544"/>
                  </a:lnTo>
                  <a:close/>
                </a:path>
              </a:pathLst>
            </a:custGeom>
            <a:solidFill>
              <a:srgbClr val="000000"/>
            </a:solidFill>
          </p:spPr>
          <p:txBody>
            <a:bodyPr/>
            <a:lstStyle/>
            <a:p>
              <a:endParaRPr lang="en-US"/>
            </a:p>
          </p:txBody>
        </p:sp>
        <p:sp>
          <p:nvSpPr>
            <p:cNvPr id="16" name="TextBox 16"/>
            <p:cNvSpPr txBox="1"/>
            <p:nvPr/>
          </p:nvSpPr>
          <p:spPr>
            <a:xfrm>
              <a:off x="0" y="-9525"/>
              <a:ext cx="14968966" cy="1864639"/>
            </a:xfrm>
            <a:prstGeom prst="rect">
              <a:avLst/>
            </a:prstGeom>
          </p:spPr>
          <p:txBody>
            <a:bodyPr lIns="50800" tIns="50800" rIns="50800" bIns="50800" rtlCol="0" anchor="t"/>
            <a:lstStyle/>
            <a:p>
              <a:pPr algn="l">
                <a:lnSpc>
                  <a:spcPts val="3240"/>
                </a:lnSpc>
              </a:pPr>
              <a:r>
                <a:rPr lang="en-US" sz="2700">
                  <a:solidFill>
                    <a:srgbClr val="000000"/>
                  </a:solidFill>
                  <a:latin typeface="Rubik 1"/>
                </a:rPr>
                <a:t>If you have a friend exhibiting abusive behaviors, suggest them to seek appropriate help and/or reflect or research the impact of their actions. </a:t>
              </a:r>
            </a:p>
          </p:txBody>
        </p:sp>
      </p:grpSp>
      <p:grpSp>
        <p:nvGrpSpPr>
          <p:cNvPr id="17" name="Group 17"/>
          <p:cNvGrpSpPr/>
          <p:nvPr/>
        </p:nvGrpSpPr>
        <p:grpSpPr>
          <a:xfrm>
            <a:off x="3443104" y="8995912"/>
            <a:ext cx="11216426" cy="596860"/>
            <a:chOff x="0" y="0"/>
            <a:chExt cx="14955234" cy="795814"/>
          </a:xfrm>
        </p:grpSpPr>
        <p:sp>
          <p:nvSpPr>
            <p:cNvPr id="18" name="Freeform 18"/>
            <p:cNvSpPr/>
            <p:nvPr/>
          </p:nvSpPr>
          <p:spPr>
            <a:xfrm>
              <a:off x="28575" y="28575"/>
              <a:ext cx="14898115" cy="738632"/>
            </a:xfrm>
            <a:custGeom>
              <a:avLst/>
              <a:gdLst/>
              <a:ahLst/>
              <a:cxnLst/>
              <a:rect l="l" t="t" r="r" b="b"/>
              <a:pathLst>
                <a:path w="14898115" h="738632">
                  <a:moveTo>
                    <a:pt x="0" y="0"/>
                  </a:moveTo>
                  <a:lnTo>
                    <a:pt x="14898115" y="0"/>
                  </a:lnTo>
                  <a:lnTo>
                    <a:pt x="14898115" y="738632"/>
                  </a:lnTo>
                  <a:lnTo>
                    <a:pt x="0" y="738632"/>
                  </a:lnTo>
                  <a:close/>
                </a:path>
              </a:pathLst>
            </a:custGeom>
            <a:solidFill>
              <a:srgbClr val="90FCE9"/>
            </a:solidFill>
          </p:spPr>
          <p:txBody>
            <a:bodyPr/>
            <a:lstStyle/>
            <a:p>
              <a:endParaRPr lang="en-US"/>
            </a:p>
          </p:txBody>
        </p:sp>
        <p:sp>
          <p:nvSpPr>
            <p:cNvPr id="19" name="Freeform 19"/>
            <p:cNvSpPr/>
            <p:nvPr/>
          </p:nvSpPr>
          <p:spPr>
            <a:xfrm>
              <a:off x="0" y="0"/>
              <a:ext cx="14955265" cy="795782"/>
            </a:xfrm>
            <a:custGeom>
              <a:avLst/>
              <a:gdLst/>
              <a:ahLst/>
              <a:cxnLst/>
              <a:rect l="l" t="t" r="r" b="b"/>
              <a:pathLst>
                <a:path w="14955265" h="795782">
                  <a:moveTo>
                    <a:pt x="28575" y="0"/>
                  </a:moveTo>
                  <a:lnTo>
                    <a:pt x="14926690" y="0"/>
                  </a:lnTo>
                  <a:cubicBezTo>
                    <a:pt x="14942438" y="0"/>
                    <a:pt x="14955265" y="12827"/>
                    <a:pt x="14955265" y="28575"/>
                  </a:cubicBezTo>
                  <a:lnTo>
                    <a:pt x="14955265" y="767207"/>
                  </a:lnTo>
                  <a:cubicBezTo>
                    <a:pt x="14955265" y="782955"/>
                    <a:pt x="14942438" y="795782"/>
                    <a:pt x="14926690" y="795782"/>
                  </a:cubicBezTo>
                  <a:lnTo>
                    <a:pt x="28575" y="795782"/>
                  </a:lnTo>
                  <a:cubicBezTo>
                    <a:pt x="12827" y="795782"/>
                    <a:pt x="0" y="783082"/>
                    <a:pt x="0" y="767207"/>
                  </a:cubicBezTo>
                  <a:lnTo>
                    <a:pt x="0" y="28575"/>
                  </a:lnTo>
                  <a:cubicBezTo>
                    <a:pt x="0" y="12827"/>
                    <a:pt x="12827" y="0"/>
                    <a:pt x="28575" y="0"/>
                  </a:cubicBezTo>
                  <a:moveTo>
                    <a:pt x="28575" y="57150"/>
                  </a:moveTo>
                  <a:lnTo>
                    <a:pt x="28575" y="28575"/>
                  </a:lnTo>
                  <a:lnTo>
                    <a:pt x="57150" y="28575"/>
                  </a:lnTo>
                  <a:lnTo>
                    <a:pt x="57150" y="767207"/>
                  </a:lnTo>
                  <a:lnTo>
                    <a:pt x="28575" y="767207"/>
                  </a:lnTo>
                  <a:lnTo>
                    <a:pt x="28575" y="738632"/>
                  </a:lnTo>
                  <a:lnTo>
                    <a:pt x="14926690" y="738632"/>
                  </a:lnTo>
                  <a:lnTo>
                    <a:pt x="14926690" y="767207"/>
                  </a:lnTo>
                  <a:lnTo>
                    <a:pt x="14898115" y="767207"/>
                  </a:lnTo>
                  <a:lnTo>
                    <a:pt x="14898115" y="28575"/>
                  </a:lnTo>
                  <a:lnTo>
                    <a:pt x="14926690" y="28575"/>
                  </a:lnTo>
                  <a:lnTo>
                    <a:pt x="14926690" y="57150"/>
                  </a:lnTo>
                  <a:lnTo>
                    <a:pt x="28575" y="57150"/>
                  </a:lnTo>
                  <a:close/>
                </a:path>
              </a:pathLst>
            </a:custGeom>
            <a:solidFill>
              <a:srgbClr val="000000"/>
            </a:solidFill>
          </p:spPr>
          <p:txBody>
            <a:bodyPr/>
            <a:lstStyle/>
            <a:p>
              <a:endParaRPr lang="en-US"/>
            </a:p>
          </p:txBody>
        </p:sp>
        <p:sp>
          <p:nvSpPr>
            <p:cNvPr id="20" name="TextBox 20"/>
            <p:cNvSpPr txBox="1"/>
            <p:nvPr/>
          </p:nvSpPr>
          <p:spPr>
            <a:xfrm>
              <a:off x="0" y="-9525"/>
              <a:ext cx="14955234" cy="805339"/>
            </a:xfrm>
            <a:prstGeom prst="rect">
              <a:avLst/>
            </a:prstGeom>
          </p:spPr>
          <p:txBody>
            <a:bodyPr lIns="50800" tIns="50800" rIns="50800" bIns="50800" rtlCol="0" anchor="t"/>
            <a:lstStyle/>
            <a:p>
              <a:pPr algn="l">
                <a:lnSpc>
                  <a:spcPts val="3240"/>
                </a:lnSpc>
              </a:pPr>
              <a:r>
                <a:rPr lang="en-US" sz="2700">
                  <a:solidFill>
                    <a:srgbClr val="000000"/>
                  </a:solidFill>
                  <a:latin typeface="Rubik 1"/>
                </a:rPr>
                <a:t> If you are a victim, you are not responsible for "fixing" your partner.</a:t>
              </a:r>
            </a:p>
          </p:txBody>
        </p:sp>
      </p:grpSp>
      <p:grpSp>
        <p:nvGrpSpPr>
          <p:cNvPr id="21" name="Group 21"/>
          <p:cNvGrpSpPr/>
          <p:nvPr/>
        </p:nvGrpSpPr>
        <p:grpSpPr>
          <a:xfrm>
            <a:off x="3463702" y="7006780"/>
            <a:ext cx="11206126" cy="1843356"/>
            <a:chOff x="0" y="0"/>
            <a:chExt cx="14941502" cy="2457808"/>
          </a:xfrm>
        </p:grpSpPr>
        <p:sp>
          <p:nvSpPr>
            <p:cNvPr id="22" name="Freeform 22"/>
            <p:cNvSpPr/>
            <p:nvPr/>
          </p:nvSpPr>
          <p:spPr>
            <a:xfrm>
              <a:off x="0" y="0"/>
              <a:ext cx="14941550" cy="2457831"/>
            </a:xfrm>
            <a:custGeom>
              <a:avLst/>
              <a:gdLst/>
              <a:ahLst/>
              <a:cxnLst/>
              <a:rect l="l" t="t" r="r" b="b"/>
              <a:pathLst>
                <a:path w="14941550" h="2457831">
                  <a:moveTo>
                    <a:pt x="28575" y="0"/>
                  </a:moveTo>
                  <a:lnTo>
                    <a:pt x="14912975" y="0"/>
                  </a:lnTo>
                  <a:cubicBezTo>
                    <a:pt x="14928723" y="0"/>
                    <a:pt x="14941550" y="12827"/>
                    <a:pt x="14941550" y="28575"/>
                  </a:cubicBezTo>
                  <a:lnTo>
                    <a:pt x="14941550" y="2429256"/>
                  </a:lnTo>
                  <a:cubicBezTo>
                    <a:pt x="14941550" y="2445004"/>
                    <a:pt x="14928723" y="2457831"/>
                    <a:pt x="14912975" y="2457831"/>
                  </a:cubicBezTo>
                  <a:lnTo>
                    <a:pt x="28575" y="2457831"/>
                  </a:lnTo>
                  <a:cubicBezTo>
                    <a:pt x="12827" y="2457831"/>
                    <a:pt x="0" y="2445004"/>
                    <a:pt x="0" y="2429256"/>
                  </a:cubicBezTo>
                  <a:lnTo>
                    <a:pt x="0" y="28575"/>
                  </a:lnTo>
                  <a:cubicBezTo>
                    <a:pt x="0" y="12827"/>
                    <a:pt x="12827" y="0"/>
                    <a:pt x="28575" y="0"/>
                  </a:cubicBezTo>
                  <a:moveTo>
                    <a:pt x="28575" y="57150"/>
                  </a:moveTo>
                  <a:lnTo>
                    <a:pt x="28575" y="28575"/>
                  </a:lnTo>
                  <a:lnTo>
                    <a:pt x="57150" y="28575"/>
                  </a:lnTo>
                  <a:lnTo>
                    <a:pt x="57150" y="2429256"/>
                  </a:lnTo>
                  <a:lnTo>
                    <a:pt x="28575" y="2429256"/>
                  </a:lnTo>
                  <a:lnTo>
                    <a:pt x="28575" y="2400681"/>
                  </a:lnTo>
                  <a:lnTo>
                    <a:pt x="14912975" y="2400681"/>
                  </a:lnTo>
                  <a:lnTo>
                    <a:pt x="14912975" y="2429256"/>
                  </a:lnTo>
                  <a:lnTo>
                    <a:pt x="14884400" y="2429256"/>
                  </a:lnTo>
                  <a:lnTo>
                    <a:pt x="14884400" y="28575"/>
                  </a:lnTo>
                  <a:lnTo>
                    <a:pt x="14912975" y="28575"/>
                  </a:lnTo>
                  <a:lnTo>
                    <a:pt x="14912975" y="57150"/>
                  </a:lnTo>
                  <a:lnTo>
                    <a:pt x="28575" y="57150"/>
                  </a:lnTo>
                  <a:close/>
                </a:path>
              </a:pathLst>
            </a:custGeom>
            <a:solidFill>
              <a:srgbClr val="000000"/>
            </a:solidFill>
          </p:spPr>
          <p:txBody>
            <a:bodyPr/>
            <a:lstStyle/>
            <a:p>
              <a:endParaRPr lang="en-US"/>
            </a:p>
          </p:txBody>
        </p:sp>
        <p:sp>
          <p:nvSpPr>
            <p:cNvPr id="23" name="TextBox 23"/>
            <p:cNvSpPr txBox="1"/>
            <p:nvPr/>
          </p:nvSpPr>
          <p:spPr>
            <a:xfrm>
              <a:off x="0" y="-9525"/>
              <a:ext cx="14941502" cy="2467333"/>
            </a:xfrm>
            <a:prstGeom prst="rect">
              <a:avLst/>
            </a:prstGeom>
          </p:spPr>
          <p:txBody>
            <a:bodyPr lIns="50800" tIns="50800" rIns="50800" bIns="50800" rtlCol="0" anchor="t"/>
            <a:lstStyle/>
            <a:p>
              <a:pPr algn="l">
                <a:lnSpc>
                  <a:spcPts val="3240"/>
                </a:lnSpc>
              </a:pPr>
              <a:r>
                <a:rPr lang="en-US" sz="2700">
                  <a:solidFill>
                    <a:srgbClr val="000000"/>
                  </a:solidFill>
                  <a:latin typeface="Rubik 1"/>
                </a:rPr>
                <a:t>Ending a relationship is hard. You may feel you want to go back to the relationship. It's your decision, but remember, abusive patterns won't change unless a person gets help, and even still, the behavior might not stop.</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3" name="AutoShape 3"/>
          <p:cNvSpPr/>
          <p:nvPr/>
        </p:nvSpPr>
        <p:spPr>
          <a:xfrm rot="-28796">
            <a:off x="82344" y="1039790"/>
            <a:ext cx="13922011"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4" name="Group 4"/>
          <p:cNvGrpSpPr/>
          <p:nvPr/>
        </p:nvGrpSpPr>
        <p:grpSpPr>
          <a:xfrm>
            <a:off x="0" y="6900474"/>
            <a:ext cx="18288000" cy="3386526"/>
            <a:chOff x="0" y="0"/>
            <a:chExt cx="24384000" cy="4515368"/>
          </a:xfrm>
        </p:grpSpPr>
        <p:sp>
          <p:nvSpPr>
            <p:cNvPr id="5" name="Freeform 5"/>
            <p:cNvSpPr/>
            <p:nvPr/>
          </p:nvSpPr>
          <p:spPr>
            <a:xfrm>
              <a:off x="0" y="0"/>
              <a:ext cx="24383984" cy="4515331"/>
            </a:xfrm>
            <a:custGeom>
              <a:avLst/>
              <a:gdLst/>
              <a:ahLst/>
              <a:cxnLst/>
              <a:rect l="l" t="t" r="r" b="b"/>
              <a:pathLst>
                <a:path w="24383984" h="4515331">
                  <a:moveTo>
                    <a:pt x="0" y="0"/>
                  </a:moveTo>
                  <a:lnTo>
                    <a:pt x="24383984" y="0"/>
                  </a:lnTo>
                  <a:lnTo>
                    <a:pt x="24383984" y="4515331"/>
                  </a:lnTo>
                  <a:lnTo>
                    <a:pt x="0" y="4515331"/>
                  </a:lnTo>
                  <a:close/>
                </a:path>
              </a:pathLst>
            </a:custGeom>
            <a:solidFill>
              <a:srgbClr val="C5FFF4"/>
            </a:solidFill>
          </p:spPr>
          <p:txBody>
            <a:bodyPr/>
            <a:lstStyle/>
            <a:p>
              <a:endParaRPr lang="en-US"/>
            </a:p>
          </p:txBody>
        </p:sp>
      </p:grpSp>
      <p:sp>
        <p:nvSpPr>
          <p:cNvPr id="6" name="TextBox 6"/>
          <p:cNvSpPr txBox="1"/>
          <p:nvPr/>
        </p:nvSpPr>
        <p:spPr>
          <a:xfrm>
            <a:off x="2518192" y="2697675"/>
            <a:ext cx="13256094" cy="1019175"/>
          </a:xfrm>
          <a:prstGeom prst="rect">
            <a:avLst/>
          </a:prstGeom>
        </p:spPr>
        <p:txBody>
          <a:bodyPr lIns="0" tIns="0" rIns="0" bIns="0" rtlCol="0" anchor="t">
            <a:spAutoFit/>
          </a:bodyPr>
          <a:lstStyle/>
          <a:p>
            <a:pPr algn="ctr">
              <a:lnSpc>
                <a:spcPts val="7920"/>
              </a:lnSpc>
            </a:pPr>
            <a:r>
              <a:rPr lang="en-US" sz="6600" dirty="0">
                <a:solidFill>
                  <a:srgbClr val="000000"/>
                </a:solidFill>
                <a:latin typeface="Rubik 1 Bold"/>
                <a:cs typeface="Rubik 1 Bold"/>
              </a:rPr>
              <a:t>Write a list of non-negotiables.</a:t>
            </a:r>
          </a:p>
        </p:txBody>
      </p:sp>
      <p:sp>
        <p:nvSpPr>
          <p:cNvPr id="7" name="Freeform 7" descr="A light bulb with rays of light shining through it  Description automatically generated"/>
          <p:cNvSpPr/>
          <p:nvPr/>
        </p:nvSpPr>
        <p:spPr>
          <a:xfrm>
            <a:off x="2734" y="1405838"/>
            <a:ext cx="2616615" cy="2568148"/>
          </a:xfrm>
          <a:custGeom>
            <a:avLst/>
            <a:gdLst/>
            <a:ahLst/>
            <a:cxnLst/>
            <a:rect l="l" t="t" r="r" b="b"/>
            <a:pathLst>
              <a:path w="2616615" h="2568148">
                <a:moveTo>
                  <a:pt x="0" y="0"/>
                </a:moveTo>
                <a:lnTo>
                  <a:pt x="2616616" y="0"/>
                </a:lnTo>
                <a:lnTo>
                  <a:pt x="2616616" y="2568148"/>
                </a:lnTo>
                <a:lnTo>
                  <a:pt x="0" y="2568148"/>
                </a:lnTo>
                <a:lnTo>
                  <a:pt x="0" y="0"/>
                </a:lnTo>
                <a:close/>
              </a:path>
            </a:pathLst>
          </a:custGeom>
          <a:blipFill>
            <a:blip r:embed="rId4"/>
            <a:stretch>
              <a:fillRect t="-131" b="-131"/>
            </a:stretch>
          </a:blipFill>
        </p:spPr>
        <p:txBody>
          <a:bodyPr/>
          <a:lstStyle/>
          <a:p>
            <a:endParaRPr lang="en-US"/>
          </a:p>
        </p:txBody>
      </p:sp>
      <p:sp>
        <p:nvSpPr>
          <p:cNvPr id="8" name="Freeform 8"/>
          <p:cNvSpPr/>
          <p:nvPr/>
        </p:nvSpPr>
        <p:spPr>
          <a:xfrm>
            <a:off x="13744830" y="5682140"/>
            <a:ext cx="4554303" cy="4554303"/>
          </a:xfrm>
          <a:custGeom>
            <a:avLst/>
            <a:gdLst/>
            <a:ahLst/>
            <a:cxnLst/>
            <a:rect l="l" t="t" r="r" b="b"/>
            <a:pathLst>
              <a:path w="4554303" h="4554303">
                <a:moveTo>
                  <a:pt x="0" y="0"/>
                </a:moveTo>
                <a:lnTo>
                  <a:pt x="4554303" y="0"/>
                </a:lnTo>
                <a:lnTo>
                  <a:pt x="4554303" y="4554302"/>
                </a:lnTo>
                <a:lnTo>
                  <a:pt x="0" y="455430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Reflection</a:t>
            </a:r>
          </a:p>
        </p:txBody>
      </p:sp>
      <p:sp>
        <p:nvSpPr>
          <p:cNvPr id="10" name="TextBox 10"/>
          <p:cNvSpPr txBox="1"/>
          <p:nvPr/>
        </p:nvSpPr>
        <p:spPr>
          <a:xfrm>
            <a:off x="2716405" y="4690584"/>
            <a:ext cx="13657685"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How would you respond if one of these is broken?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13980219"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Setting and Respecting Personal Boundaries</a:t>
            </a:r>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AutoShape 4"/>
          <p:cNvSpPr/>
          <p:nvPr/>
        </p:nvSpPr>
        <p:spPr>
          <a:xfrm rot="-22627">
            <a:off x="120032" y="1064098"/>
            <a:ext cx="14588188"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5" name="Group 5"/>
          <p:cNvGrpSpPr/>
          <p:nvPr/>
        </p:nvGrpSpPr>
        <p:grpSpPr>
          <a:xfrm>
            <a:off x="-1" y="2610138"/>
            <a:ext cx="18287999" cy="1292115"/>
            <a:chOff x="0" y="0"/>
            <a:chExt cx="24491246" cy="1722820"/>
          </a:xfrm>
        </p:grpSpPr>
        <p:sp>
          <p:nvSpPr>
            <p:cNvPr id="6" name="Freeform 6"/>
            <p:cNvSpPr/>
            <p:nvPr/>
          </p:nvSpPr>
          <p:spPr>
            <a:xfrm>
              <a:off x="0" y="0"/>
              <a:ext cx="24491237" cy="1722882"/>
            </a:xfrm>
            <a:custGeom>
              <a:avLst/>
              <a:gdLst/>
              <a:ahLst/>
              <a:cxnLst/>
              <a:rect l="l" t="t" r="r" b="b"/>
              <a:pathLst>
                <a:path w="24491237" h="1722882">
                  <a:moveTo>
                    <a:pt x="0" y="0"/>
                  </a:moveTo>
                  <a:lnTo>
                    <a:pt x="24491237" y="0"/>
                  </a:lnTo>
                  <a:lnTo>
                    <a:pt x="24491237" y="1722882"/>
                  </a:lnTo>
                  <a:lnTo>
                    <a:pt x="0" y="1722882"/>
                  </a:lnTo>
                  <a:close/>
                </a:path>
              </a:pathLst>
            </a:custGeom>
            <a:solidFill>
              <a:srgbClr val="71FFE4"/>
            </a:solidFill>
          </p:spPr>
          <p:txBody>
            <a:bodyPr/>
            <a:lstStyle/>
            <a:p>
              <a:endParaRPr lang="en-US"/>
            </a:p>
          </p:txBody>
        </p:sp>
      </p:grpSp>
      <p:sp>
        <p:nvSpPr>
          <p:cNvPr id="7" name="TextBox 7"/>
          <p:cNvSpPr txBox="1"/>
          <p:nvPr/>
        </p:nvSpPr>
        <p:spPr>
          <a:xfrm>
            <a:off x="555762" y="1324263"/>
            <a:ext cx="17169062" cy="1285875"/>
          </a:xfrm>
          <a:prstGeom prst="rect">
            <a:avLst/>
          </a:prstGeom>
        </p:spPr>
        <p:txBody>
          <a:bodyPr lIns="0" tIns="0" rIns="0" bIns="0" rtlCol="0" anchor="t">
            <a:spAutoFit/>
          </a:bodyPr>
          <a:lstStyle/>
          <a:p>
            <a:pPr algn="l">
              <a:lnSpc>
                <a:spcPts val="5040"/>
              </a:lnSpc>
            </a:pPr>
            <a:r>
              <a:rPr lang="en-US" sz="4200">
                <a:solidFill>
                  <a:srgbClr val="000000"/>
                </a:solidFill>
                <a:latin typeface="Rubik 1"/>
              </a:rPr>
              <a:t>Follow-through is the most important part of setting and respecting personal boundaries.</a:t>
            </a:r>
          </a:p>
        </p:txBody>
      </p:sp>
      <p:sp>
        <p:nvSpPr>
          <p:cNvPr id="8" name="TextBox 8"/>
          <p:cNvSpPr txBox="1"/>
          <p:nvPr/>
        </p:nvSpPr>
        <p:spPr>
          <a:xfrm>
            <a:off x="4216744" y="2854533"/>
            <a:ext cx="9854915" cy="828675"/>
          </a:xfrm>
          <a:prstGeom prst="rect">
            <a:avLst/>
          </a:prstGeom>
        </p:spPr>
        <p:txBody>
          <a:bodyPr lIns="0" tIns="0" rIns="0" bIns="0" rtlCol="0" anchor="t">
            <a:spAutoFit/>
          </a:bodyPr>
          <a:lstStyle/>
          <a:p>
            <a:pPr algn="ctr">
              <a:lnSpc>
                <a:spcPts val="6480"/>
              </a:lnSpc>
            </a:pPr>
            <a:r>
              <a:rPr lang="en-US" sz="5400">
                <a:solidFill>
                  <a:srgbClr val="000000"/>
                </a:solidFill>
                <a:latin typeface="Rubik 1 Bold"/>
              </a:rPr>
              <a:t>Think-Pair-Share</a:t>
            </a:r>
          </a:p>
        </p:txBody>
      </p:sp>
      <p:sp>
        <p:nvSpPr>
          <p:cNvPr id="11" name="TextBox 11"/>
          <p:cNvSpPr txBox="1"/>
          <p:nvPr/>
        </p:nvSpPr>
        <p:spPr>
          <a:xfrm>
            <a:off x="1770844" y="4001669"/>
            <a:ext cx="15229422" cy="61341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If you were Sam, how would you respond in these situations:</a:t>
            </a:r>
          </a:p>
          <a:p>
            <a:pPr algn="l">
              <a:lnSpc>
                <a:spcPts val="3600"/>
              </a:lnSpc>
            </a:pPr>
            <a:endParaRPr lang="en-US" sz="4200">
              <a:solidFill>
                <a:srgbClr val="000000"/>
              </a:solidFill>
              <a:latin typeface="Rubik 1"/>
            </a:endParaRPr>
          </a:p>
          <a:p>
            <a:pPr marL="542925" lvl="1" indent="-271462" algn="l">
              <a:lnSpc>
                <a:spcPts val="3600"/>
              </a:lnSpc>
              <a:buFont typeface="Arial"/>
              <a:buChar char="•"/>
            </a:pPr>
            <a:r>
              <a:rPr lang="en-US" sz="3000">
                <a:solidFill>
                  <a:srgbClr val="000000"/>
                </a:solidFill>
                <a:latin typeface="Rubik 1"/>
              </a:rPr>
              <a:t>Sam walks into the school gym and a friend playfully tackles him. Sam doesn't like surprises and was hurt by the tackle. </a:t>
            </a:r>
          </a:p>
          <a:p>
            <a:pPr marL="542925" lvl="1" indent="-271462" algn="l">
              <a:lnSpc>
                <a:spcPts val="3600"/>
              </a:lnSpc>
            </a:pPr>
            <a:endParaRPr lang="en-US" sz="3000">
              <a:solidFill>
                <a:srgbClr val="000000"/>
              </a:solidFill>
              <a:latin typeface="Rubik 1"/>
            </a:endParaRPr>
          </a:p>
          <a:p>
            <a:pPr marL="542925" lvl="1" indent="-271462" algn="l">
              <a:lnSpc>
                <a:spcPts val="3600"/>
              </a:lnSpc>
              <a:buFont typeface="Arial"/>
              <a:buChar char="•"/>
            </a:pPr>
            <a:r>
              <a:rPr lang="en-US" sz="3000">
                <a:solidFill>
                  <a:srgbClr val="000000"/>
                </a:solidFill>
                <a:latin typeface="Rubik 1"/>
              </a:rPr>
              <a:t>Sam tells a friend about troubles at home. This friend posts something on Sam's Facebook wall that mentions these troubles. Sam feels embarrassed with this type of public sharing.</a:t>
            </a:r>
          </a:p>
          <a:p>
            <a:pPr marL="542925" lvl="1" indent="-271462" algn="l">
              <a:lnSpc>
                <a:spcPts val="3600"/>
              </a:lnSpc>
            </a:pPr>
            <a:endParaRPr lang="en-US" sz="3000">
              <a:solidFill>
                <a:srgbClr val="000000"/>
              </a:solidFill>
              <a:latin typeface="Rubik 1"/>
            </a:endParaRPr>
          </a:p>
          <a:p>
            <a:pPr marL="542925" lvl="1" indent="-271462" algn="l">
              <a:lnSpc>
                <a:spcPts val="3600"/>
              </a:lnSpc>
              <a:buFont typeface="Arial"/>
              <a:buChar char="•"/>
            </a:pPr>
            <a:r>
              <a:rPr lang="en-US" sz="3000">
                <a:solidFill>
                  <a:srgbClr val="000000"/>
                </a:solidFill>
                <a:latin typeface="Rubik 1"/>
              </a:rPr>
              <a:t>Sam must make up a test after school, but still wants to meet his friend for pizza. Sam gives them $10.00 for his share of pizza, knowing that it will only be $5.00. When Sam arrives and asks for change, his friend says they were running short and needed to use all the money he gave them.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Assertive Communication Style</a:t>
            </a:r>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AutoShape 4"/>
          <p:cNvSpPr/>
          <p:nvPr/>
        </p:nvSpPr>
        <p:spPr>
          <a:xfrm rot="-22627">
            <a:off x="120032" y="1064098"/>
            <a:ext cx="14588188"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5" name="Group 5"/>
          <p:cNvGrpSpPr/>
          <p:nvPr/>
        </p:nvGrpSpPr>
        <p:grpSpPr>
          <a:xfrm>
            <a:off x="0" y="8588536"/>
            <a:ext cx="18358138" cy="1698464"/>
            <a:chOff x="0" y="0"/>
            <a:chExt cx="24477518" cy="2264618"/>
          </a:xfrm>
        </p:grpSpPr>
        <p:sp>
          <p:nvSpPr>
            <p:cNvPr id="6" name="Freeform 6"/>
            <p:cNvSpPr/>
            <p:nvPr/>
          </p:nvSpPr>
          <p:spPr>
            <a:xfrm>
              <a:off x="0" y="0"/>
              <a:ext cx="24477509" cy="2264613"/>
            </a:xfrm>
            <a:custGeom>
              <a:avLst/>
              <a:gdLst/>
              <a:ahLst/>
              <a:cxnLst/>
              <a:rect l="l" t="t" r="r" b="b"/>
              <a:pathLst>
                <a:path w="24477509" h="2264613">
                  <a:moveTo>
                    <a:pt x="0" y="0"/>
                  </a:moveTo>
                  <a:lnTo>
                    <a:pt x="24477509" y="0"/>
                  </a:lnTo>
                  <a:lnTo>
                    <a:pt x="24477509" y="2264613"/>
                  </a:lnTo>
                  <a:lnTo>
                    <a:pt x="0" y="2264613"/>
                  </a:lnTo>
                  <a:close/>
                </a:path>
              </a:pathLst>
            </a:custGeom>
            <a:solidFill>
              <a:srgbClr val="71FFE4"/>
            </a:solidFill>
          </p:spPr>
          <p:txBody>
            <a:bodyPr/>
            <a:lstStyle/>
            <a:p>
              <a:endParaRPr lang="en-US"/>
            </a:p>
          </p:txBody>
        </p:sp>
      </p:grpSp>
      <p:sp>
        <p:nvSpPr>
          <p:cNvPr id="7" name="TextBox 7"/>
          <p:cNvSpPr txBox="1"/>
          <p:nvPr/>
        </p:nvSpPr>
        <p:spPr>
          <a:xfrm>
            <a:off x="1134342" y="3906688"/>
            <a:ext cx="16019315" cy="3200400"/>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I feel ____________ when you _______________. </a:t>
            </a:r>
          </a:p>
          <a:p>
            <a:pPr marL="760095" lvl="1" indent="-380048" algn="l">
              <a:lnSpc>
                <a:spcPts val="5040"/>
              </a:lnSpc>
            </a:pPr>
            <a:r>
              <a:rPr lang="en-US" sz="4200">
                <a:solidFill>
                  <a:srgbClr val="000000"/>
                </a:solidFill>
                <a:latin typeface="Rubik 1"/>
              </a:rPr>
              <a:t>     Please ______________________.                                                                                                                            </a:t>
            </a:r>
          </a:p>
          <a:p>
            <a:pPr marL="760095" lvl="1" indent="-380048" algn="l">
              <a:lnSpc>
                <a:spcPts val="5040"/>
              </a:lnSpc>
              <a:buFont typeface="Arial"/>
              <a:buChar char="•"/>
            </a:pPr>
            <a:r>
              <a:rPr lang="en-US" sz="4200">
                <a:solidFill>
                  <a:srgbClr val="000000"/>
                </a:solidFill>
                <a:latin typeface="Rubik 1"/>
              </a:rPr>
              <a:t>I am willing to ________________________.        </a:t>
            </a:r>
          </a:p>
          <a:p>
            <a:pPr marL="760095" lvl="1" indent="-380048" algn="l">
              <a:lnSpc>
                <a:spcPts val="5040"/>
              </a:lnSpc>
            </a:pPr>
            <a:r>
              <a:rPr lang="en-US" sz="4200">
                <a:solidFill>
                  <a:srgbClr val="000000"/>
                </a:solidFill>
                <a:latin typeface="Rubik 1"/>
              </a:rPr>
              <a:t>     Please do not ____________________.</a:t>
            </a:r>
          </a:p>
        </p:txBody>
      </p:sp>
      <p:sp>
        <p:nvSpPr>
          <p:cNvPr id="8" name="TextBox 8"/>
          <p:cNvSpPr txBox="1"/>
          <p:nvPr/>
        </p:nvSpPr>
        <p:spPr>
          <a:xfrm>
            <a:off x="2515953" y="2020739"/>
            <a:ext cx="13256094"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a:rPr>
              <a:t>"I" statements: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17474915" cy="695325"/>
          </a:xfrm>
          <a:prstGeom prst="rect">
            <a:avLst/>
          </a:prstGeom>
        </p:spPr>
        <p:txBody>
          <a:bodyPr lIns="0" tIns="0" rIns="0" bIns="0" rtlCol="0" anchor="t">
            <a:spAutoFit/>
          </a:bodyPr>
          <a:lstStyle/>
          <a:p>
            <a:pPr algn="l">
              <a:lnSpc>
                <a:spcPts val="5400"/>
              </a:lnSpc>
            </a:pPr>
            <a:r>
              <a:rPr lang="en-US" sz="4500">
                <a:solidFill>
                  <a:srgbClr val="000000"/>
                </a:solidFill>
                <a:latin typeface="Rubik 1 Bold"/>
              </a:rPr>
              <a:t>When Boundaries Are Crossed </a:t>
            </a:r>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AutoShape 4"/>
          <p:cNvSpPr/>
          <p:nvPr/>
        </p:nvSpPr>
        <p:spPr>
          <a:xfrm rot="-40514">
            <a:off x="140196" y="981722"/>
            <a:ext cx="16885347"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5" name="Group 5"/>
          <p:cNvGrpSpPr/>
          <p:nvPr/>
        </p:nvGrpSpPr>
        <p:grpSpPr>
          <a:xfrm>
            <a:off x="504597" y="1328169"/>
            <a:ext cx="17501524" cy="8689048"/>
            <a:chOff x="0" y="0"/>
            <a:chExt cx="23335366" cy="11585398"/>
          </a:xfrm>
        </p:grpSpPr>
        <p:sp>
          <p:nvSpPr>
            <p:cNvPr id="6" name="Freeform 6"/>
            <p:cNvSpPr/>
            <p:nvPr/>
          </p:nvSpPr>
          <p:spPr>
            <a:xfrm>
              <a:off x="0" y="0"/>
              <a:ext cx="23335362" cy="11585448"/>
            </a:xfrm>
            <a:custGeom>
              <a:avLst/>
              <a:gdLst/>
              <a:ahLst/>
              <a:cxnLst/>
              <a:rect l="l" t="t" r="r" b="b"/>
              <a:pathLst>
                <a:path w="23335362" h="11585448">
                  <a:moveTo>
                    <a:pt x="0" y="0"/>
                  </a:moveTo>
                  <a:lnTo>
                    <a:pt x="23335362" y="0"/>
                  </a:lnTo>
                  <a:lnTo>
                    <a:pt x="23335362" y="11585448"/>
                  </a:lnTo>
                  <a:lnTo>
                    <a:pt x="0" y="11585448"/>
                  </a:lnTo>
                  <a:close/>
                </a:path>
              </a:pathLst>
            </a:custGeom>
            <a:solidFill>
              <a:srgbClr val="90FCE9"/>
            </a:solidFill>
          </p:spPr>
          <p:txBody>
            <a:bodyPr/>
            <a:lstStyle/>
            <a:p>
              <a:endParaRPr lang="en-US"/>
            </a:p>
          </p:txBody>
        </p:sp>
      </p:grpSp>
      <p:sp>
        <p:nvSpPr>
          <p:cNvPr id="7" name="TextBox 7"/>
          <p:cNvSpPr txBox="1"/>
          <p:nvPr/>
        </p:nvSpPr>
        <p:spPr>
          <a:xfrm>
            <a:off x="4148576" y="1596306"/>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Talk Time </a:t>
            </a:r>
          </a:p>
        </p:txBody>
      </p:sp>
      <p:sp>
        <p:nvSpPr>
          <p:cNvPr id="10" name="TextBox 10"/>
          <p:cNvSpPr txBox="1"/>
          <p:nvPr/>
        </p:nvSpPr>
        <p:spPr>
          <a:xfrm>
            <a:off x="1072869" y="5707779"/>
            <a:ext cx="16129811" cy="4476750"/>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How does the failure to set boundaries lead to misunderstandings between individuals in relationships?</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How can it cause conflicts?</a:t>
            </a:r>
          </a:p>
          <a:p>
            <a:pPr marL="760095" lvl="1" indent="-380048" algn="l">
              <a:lnSpc>
                <a:spcPts val="5040"/>
              </a:lnSpc>
            </a:pPr>
            <a:endParaRPr lang="en-US" sz="4200">
              <a:solidFill>
                <a:srgbClr val="000000"/>
              </a:solidFill>
              <a:latin typeface="Rubik 1"/>
            </a:endParaRPr>
          </a:p>
          <a:p>
            <a:pPr marL="760095" lvl="1" indent="-380048" algn="l">
              <a:lnSpc>
                <a:spcPts val="5040"/>
              </a:lnSpc>
            </a:pPr>
            <a:r>
              <a:rPr lang="en-US" sz="4200">
                <a:solidFill>
                  <a:srgbClr val="000000"/>
                </a:solidFill>
                <a:latin typeface="Rubik 1"/>
              </a:rPr>
              <a:t>Use evidence from the case study to support your ideas.</a:t>
            </a:r>
          </a:p>
          <a:p>
            <a:pPr marL="760095" lvl="1" indent="-380048" algn="l">
              <a:lnSpc>
                <a:spcPts val="5040"/>
              </a:lnSpc>
            </a:pPr>
            <a:endParaRPr lang="en-US" sz="4200">
              <a:solidFill>
                <a:srgbClr val="000000"/>
              </a:solidFill>
              <a:latin typeface="Rubik 1"/>
            </a:endParaRPr>
          </a:p>
        </p:txBody>
      </p:sp>
      <p:sp>
        <p:nvSpPr>
          <p:cNvPr id="11" name="TextBox 11"/>
          <p:cNvSpPr txBox="1"/>
          <p:nvPr/>
        </p:nvSpPr>
        <p:spPr>
          <a:xfrm>
            <a:off x="1278233" y="3013805"/>
            <a:ext cx="15595599" cy="2181225"/>
          </a:xfrm>
          <a:prstGeom prst="rect">
            <a:avLst/>
          </a:prstGeom>
        </p:spPr>
        <p:txBody>
          <a:bodyPr lIns="0" tIns="0" rIns="0" bIns="0" rtlCol="0" anchor="t">
            <a:spAutoFit/>
          </a:bodyPr>
          <a:lstStyle/>
          <a:p>
            <a:pPr algn="ctr">
              <a:lnSpc>
                <a:spcPts val="5759"/>
              </a:lnSpc>
            </a:pPr>
            <a:r>
              <a:rPr lang="en-US" sz="4800">
                <a:solidFill>
                  <a:srgbClr val="000000"/>
                </a:solidFill>
                <a:latin typeface="Rubik 1 Bold"/>
              </a:rPr>
              <a:t>Think back to the Case Study – </a:t>
            </a:r>
          </a:p>
          <a:p>
            <a:pPr algn="ctr">
              <a:lnSpc>
                <a:spcPts val="5759"/>
              </a:lnSpc>
            </a:pPr>
            <a:r>
              <a:rPr lang="en-US" sz="4800">
                <a:solidFill>
                  <a:srgbClr val="000000"/>
                </a:solidFill>
                <a:latin typeface="Rubik 1 Bold"/>
              </a:rPr>
              <a:t>When Boundaries are Crossed. </a:t>
            </a:r>
          </a:p>
          <a:p>
            <a:pPr algn="ctr">
              <a:lnSpc>
                <a:spcPts val="5759"/>
              </a:lnSpc>
            </a:pPr>
            <a:r>
              <a:rPr lang="en-US" sz="4800">
                <a:solidFill>
                  <a:srgbClr val="000000"/>
                </a:solidFill>
                <a:latin typeface="Rubik 1 Bold"/>
              </a:rPr>
              <a:t>With your group, discuss: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97128" y="2693447"/>
            <a:ext cx="3520506"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a:rPr>
              <a:t>Core Value</a:t>
            </a:r>
          </a:p>
        </p:txBody>
      </p:sp>
      <p:sp>
        <p:nvSpPr>
          <p:cNvPr id="3" name="TextBox 3"/>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Linking Values to Boundaries</a:t>
            </a:r>
          </a:p>
        </p:txBody>
      </p:sp>
      <p:grpSp>
        <p:nvGrpSpPr>
          <p:cNvPr id="4" name="Group 4"/>
          <p:cNvGrpSpPr/>
          <p:nvPr/>
        </p:nvGrpSpPr>
        <p:grpSpPr>
          <a:xfrm>
            <a:off x="443057" y="2360948"/>
            <a:ext cx="7876994" cy="1375548"/>
            <a:chOff x="0" y="0"/>
            <a:chExt cx="10502658" cy="1834064"/>
          </a:xfrm>
        </p:grpSpPr>
        <p:sp>
          <p:nvSpPr>
            <p:cNvPr id="5" name="Freeform 5"/>
            <p:cNvSpPr/>
            <p:nvPr/>
          </p:nvSpPr>
          <p:spPr>
            <a:xfrm>
              <a:off x="0" y="0"/>
              <a:ext cx="10502646" cy="1834007"/>
            </a:xfrm>
            <a:custGeom>
              <a:avLst/>
              <a:gdLst/>
              <a:ahLst/>
              <a:cxnLst/>
              <a:rect l="l" t="t" r="r" b="b"/>
              <a:pathLst>
                <a:path w="10502646" h="1834007">
                  <a:moveTo>
                    <a:pt x="38100" y="0"/>
                  </a:moveTo>
                  <a:lnTo>
                    <a:pt x="10464546" y="0"/>
                  </a:lnTo>
                  <a:cubicBezTo>
                    <a:pt x="10485627" y="0"/>
                    <a:pt x="10502646" y="17018"/>
                    <a:pt x="10502646" y="38100"/>
                  </a:cubicBezTo>
                  <a:lnTo>
                    <a:pt x="10502646" y="1795907"/>
                  </a:lnTo>
                  <a:cubicBezTo>
                    <a:pt x="10502646" y="1816989"/>
                    <a:pt x="10485627" y="1834007"/>
                    <a:pt x="10464546" y="1834007"/>
                  </a:cubicBezTo>
                  <a:lnTo>
                    <a:pt x="38100" y="1834007"/>
                  </a:lnTo>
                  <a:cubicBezTo>
                    <a:pt x="17018" y="1834007"/>
                    <a:pt x="0" y="1816989"/>
                    <a:pt x="0" y="1795907"/>
                  </a:cubicBezTo>
                  <a:lnTo>
                    <a:pt x="0" y="38100"/>
                  </a:lnTo>
                  <a:cubicBezTo>
                    <a:pt x="0" y="17018"/>
                    <a:pt x="17018" y="0"/>
                    <a:pt x="38100" y="0"/>
                  </a:cubicBezTo>
                  <a:moveTo>
                    <a:pt x="38100" y="76200"/>
                  </a:moveTo>
                  <a:lnTo>
                    <a:pt x="38100" y="38100"/>
                  </a:lnTo>
                  <a:lnTo>
                    <a:pt x="76200" y="38100"/>
                  </a:lnTo>
                  <a:lnTo>
                    <a:pt x="76200" y="1795907"/>
                  </a:lnTo>
                  <a:lnTo>
                    <a:pt x="38100" y="1795907"/>
                  </a:lnTo>
                  <a:lnTo>
                    <a:pt x="38100" y="1757807"/>
                  </a:lnTo>
                  <a:lnTo>
                    <a:pt x="10464546" y="1757807"/>
                  </a:lnTo>
                  <a:lnTo>
                    <a:pt x="10464546" y="1795907"/>
                  </a:lnTo>
                  <a:lnTo>
                    <a:pt x="10426446" y="1795907"/>
                  </a:lnTo>
                  <a:lnTo>
                    <a:pt x="10426446" y="38100"/>
                  </a:lnTo>
                  <a:lnTo>
                    <a:pt x="10464546" y="38100"/>
                  </a:lnTo>
                  <a:lnTo>
                    <a:pt x="10464546" y="76200"/>
                  </a:lnTo>
                  <a:lnTo>
                    <a:pt x="38100" y="76200"/>
                  </a:lnTo>
                  <a:close/>
                </a:path>
              </a:pathLst>
            </a:custGeom>
            <a:solidFill>
              <a:srgbClr val="F2C23B"/>
            </a:solidFill>
          </p:spPr>
          <p:txBody>
            <a:bodyPr/>
            <a:lstStyle/>
            <a:p>
              <a:endParaRPr lang="en-US"/>
            </a:p>
          </p:txBody>
        </p:sp>
      </p:grpSp>
      <p:sp>
        <p:nvSpPr>
          <p:cNvPr id="6" name="TextBox 6"/>
          <p:cNvSpPr txBox="1"/>
          <p:nvPr/>
        </p:nvSpPr>
        <p:spPr>
          <a:xfrm>
            <a:off x="12123240" y="2693447"/>
            <a:ext cx="3407237"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a:rPr>
              <a:t>Boundaries</a:t>
            </a:r>
          </a:p>
        </p:txBody>
      </p:sp>
      <p:grpSp>
        <p:nvGrpSpPr>
          <p:cNvPr id="7" name="Group 7"/>
          <p:cNvGrpSpPr/>
          <p:nvPr/>
        </p:nvGrpSpPr>
        <p:grpSpPr>
          <a:xfrm>
            <a:off x="10161044" y="2360948"/>
            <a:ext cx="7465102" cy="1344655"/>
            <a:chOff x="0" y="0"/>
            <a:chExt cx="9953470" cy="1792874"/>
          </a:xfrm>
        </p:grpSpPr>
        <p:sp>
          <p:nvSpPr>
            <p:cNvPr id="8" name="Freeform 8"/>
            <p:cNvSpPr/>
            <p:nvPr/>
          </p:nvSpPr>
          <p:spPr>
            <a:xfrm>
              <a:off x="0" y="0"/>
              <a:ext cx="9953498" cy="1792859"/>
            </a:xfrm>
            <a:custGeom>
              <a:avLst/>
              <a:gdLst/>
              <a:ahLst/>
              <a:cxnLst/>
              <a:rect l="l" t="t" r="r" b="b"/>
              <a:pathLst>
                <a:path w="9953498" h="1792859">
                  <a:moveTo>
                    <a:pt x="38100" y="0"/>
                  </a:moveTo>
                  <a:lnTo>
                    <a:pt x="9915398" y="0"/>
                  </a:lnTo>
                  <a:cubicBezTo>
                    <a:pt x="9936480" y="0"/>
                    <a:pt x="9953498" y="17018"/>
                    <a:pt x="9953498" y="38100"/>
                  </a:cubicBezTo>
                  <a:lnTo>
                    <a:pt x="9953498" y="1754759"/>
                  </a:lnTo>
                  <a:cubicBezTo>
                    <a:pt x="9953498" y="1775841"/>
                    <a:pt x="9936480" y="1792859"/>
                    <a:pt x="9915398" y="1792859"/>
                  </a:cubicBezTo>
                  <a:lnTo>
                    <a:pt x="38100" y="1792859"/>
                  </a:lnTo>
                  <a:cubicBezTo>
                    <a:pt x="17018" y="1792859"/>
                    <a:pt x="0" y="1775841"/>
                    <a:pt x="0" y="1754759"/>
                  </a:cubicBezTo>
                  <a:lnTo>
                    <a:pt x="0" y="38100"/>
                  </a:lnTo>
                  <a:cubicBezTo>
                    <a:pt x="0" y="17018"/>
                    <a:pt x="17018" y="0"/>
                    <a:pt x="38100" y="0"/>
                  </a:cubicBezTo>
                  <a:moveTo>
                    <a:pt x="38100" y="76200"/>
                  </a:moveTo>
                  <a:lnTo>
                    <a:pt x="38100" y="38100"/>
                  </a:lnTo>
                  <a:lnTo>
                    <a:pt x="76200" y="38100"/>
                  </a:lnTo>
                  <a:lnTo>
                    <a:pt x="76200" y="1754759"/>
                  </a:lnTo>
                  <a:lnTo>
                    <a:pt x="38100" y="1754759"/>
                  </a:lnTo>
                  <a:lnTo>
                    <a:pt x="38100" y="1716659"/>
                  </a:lnTo>
                  <a:lnTo>
                    <a:pt x="9915398" y="1716659"/>
                  </a:lnTo>
                  <a:lnTo>
                    <a:pt x="9915398" y="1754759"/>
                  </a:lnTo>
                  <a:lnTo>
                    <a:pt x="9877298" y="1754759"/>
                  </a:lnTo>
                  <a:lnTo>
                    <a:pt x="9877298" y="38100"/>
                  </a:lnTo>
                  <a:lnTo>
                    <a:pt x="9915398" y="38100"/>
                  </a:lnTo>
                  <a:lnTo>
                    <a:pt x="9915398" y="76200"/>
                  </a:lnTo>
                  <a:lnTo>
                    <a:pt x="38100" y="76200"/>
                  </a:lnTo>
                  <a:close/>
                </a:path>
              </a:pathLst>
            </a:custGeom>
            <a:solidFill>
              <a:srgbClr val="F2C23B"/>
            </a:solidFill>
          </p:spPr>
          <p:txBody>
            <a:bodyPr/>
            <a:lstStyle/>
            <a:p>
              <a:endParaRPr lang="en-US"/>
            </a:p>
          </p:txBody>
        </p:sp>
      </p:grpSp>
      <p:sp>
        <p:nvSpPr>
          <p:cNvPr id="9" name="TextBox 9"/>
          <p:cNvSpPr txBox="1"/>
          <p:nvPr/>
        </p:nvSpPr>
        <p:spPr>
          <a:xfrm>
            <a:off x="4470454" y="6546573"/>
            <a:ext cx="9324600" cy="1457325"/>
          </a:xfrm>
          <a:prstGeom prst="rect">
            <a:avLst/>
          </a:prstGeom>
        </p:spPr>
        <p:txBody>
          <a:bodyPr lIns="0" tIns="0" rIns="0" bIns="0" rtlCol="0" anchor="t">
            <a:spAutoFit/>
          </a:bodyPr>
          <a:lstStyle/>
          <a:p>
            <a:pPr algn="l">
              <a:lnSpc>
                <a:spcPts val="5759"/>
              </a:lnSpc>
            </a:pPr>
            <a:r>
              <a:rPr lang="en-US" sz="4800">
                <a:solidFill>
                  <a:srgbClr val="000000"/>
                </a:solidFill>
                <a:latin typeface="Rubik 1"/>
              </a:rPr>
              <a:t>How do my personal boundaries </a:t>
            </a:r>
          </a:p>
          <a:p>
            <a:pPr algn="l">
              <a:lnSpc>
                <a:spcPts val="5759"/>
              </a:lnSpc>
            </a:pPr>
            <a:r>
              <a:rPr lang="en-US" sz="4800">
                <a:solidFill>
                  <a:srgbClr val="000000"/>
                </a:solidFill>
                <a:latin typeface="Rubik 1"/>
              </a:rPr>
              <a:t>reflect my core values?</a:t>
            </a:r>
          </a:p>
        </p:txBody>
      </p:sp>
      <p:sp>
        <p:nvSpPr>
          <p:cNvPr id="10" name="Freeform 10"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11" name="AutoShape 11"/>
          <p:cNvSpPr/>
          <p:nvPr/>
        </p:nvSpPr>
        <p:spPr>
          <a:xfrm rot="-22627">
            <a:off x="120032" y="1064098"/>
            <a:ext cx="14588188" cy="0"/>
          </a:xfrm>
          <a:prstGeom prst="line">
            <a:avLst/>
          </a:prstGeom>
          <a:ln w="47625" cap="rnd">
            <a:solidFill>
              <a:srgbClr val="71FFE4"/>
            </a:solidFill>
            <a:prstDash val="solid"/>
            <a:headEnd type="none" w="sm" len="sm"/>
            <a:tailEnd type="none" w="sm" len="sm"/>
          </a:ln>
        </p:spPr>
        <p:txBody>
          <a:bodyPr/>
          <a:lstStyle/>
          <a:p>
            <a:endParaRPr lang="en-US"/>
          </a:p>
        </p:txBody>
      </p:sp>
      <p:sp>
        <p:nvSpPr>
          <p:cNvPr id="12" name="AutoShape 12"/>
          <p:cNvSpPr/>
          <p:nvPr/>
        </p:nvSpPr>
        <p:spPr>
          <a:xfrm rot="-190007">
            <a:off x="8383148" y="3126772"/>
            <a:ext cx="1700878" cy="0"/>
          </a:xfrm>
          <a:prstGeom prst="line">
            <a:avLst/>
          </a:prstGeom>
          <a:ln w="47625" cap="rnd">
            <a:solidFill>
              <a:srgbClr val="4472C4"/>
            </a:solidFill>
            <a:prstDash val="solid"/>
            <a:headEnd type="triangle" w="lg" len="med"/>
            <a:tailEnd type="triangle" w="lg" len="med"/>
          </a:ln>
        </p:spPr>
        <p:txBody>
          <a:bodyPr/>
          <a:lstStyle/>
          <a:p>
            <a:endParaRPr lang="en-US"/>
          </a:p>
        </p:txBody>
      </p:sp>
      <p:sp>
        <p:nvSpPr>
          <p:cNvPr id="14" name="TextBox 14"/>
          <p:cNvSpPr txBox="1"/>
          <p:nvPr/>
        </p:nvSpPr>
        <p:spPr>
          <a:xfrm>
            <a:off x="4216539" y="4589335"/>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Independent Writing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558813" y="723405"/>
            <a:ext cx="5179219" cy="731244"/>
          </a:xfrm>
          <a:custGeom>
            <a:avLst/>
            <a:gdLst/>
            <a:ahLst/>
            <a:cxnLst/>
            <a:rect l="l" t="t" r="r" b="b"/>
            <a:pathLst>
              <a:path w="5179219" h="731244">
                <a:moveTo>
                  <a:pt x="0" y="0"/>
                </a:moveTo>
                <a:lnTo>
                  <a:pt x="5179219" y="0"/>
                </a:lnTo>
                <a:lnTo>
                  <a:pt x="5179219" y="731244"/>
                </a:lnTo>
                <a:lnTo>
                  <a:pt x="0" y="731244"/>
                </a:lnTo>
                <a:lnTo>
                  <a:pt x="0" y="0"/>
                </a:lnTo>
                <a:close/>
              </a:path>
            </a:pathLst>
          </a:custGeom>
          <a:blipFill>
            <a:blip r:embed="rId2"/>
            <a:stretch>
              <a:fillRect/>
            </a:stretch>
          </a:blipFill>
        </p:spPr>
        <p:txBody>
          <a:bodyPr/>
          <a:lstStyle/>
          <a:p>
            <a:endParaRPr lang="en-US"/>
          </a:p>
        </p:txBody>
      </p:sp>
      <p:sp>
        <p:nvSpPr>
          <p:cNvPr id="3" name="AutoShape 3"/>
          <p:cNvSpPr/>
          <p:nvPr/>
        </p:nvSpPr>
        <p:spPr>
          <a:xfrm rot="29480">
            <a:off x="5811753" y="7387502"/>
            <a:ext cx="6664492" cy="0"/>
          </a:xfrm>
          <a:prstGeom prst="line">
            <a:avLst/>
          </a:prstGeom>
          <a:ln w="28575" cap="rnd">
            <a:solidFill>
              <a:srgbClr val="71FFE4"/>
            </a:solidFill>
            <a:prstDash val="solid"/>
            <a:headEnd type="none" w="sm" len="sm"/>
            <a:tailEnd type="none" w="sm" len="sm"/>
          </a:ln>
        </p:spPr>
        <p:txBody>
          <a:bodyPr/>
          <a:lstStyle/>
          <a:p>
            <a:endParaRPr lang="en-US"/>
          </a:p>
        </p:txBody>
      </p:sp>
      <p:sp>
        <p:nvSpPr>
          <p:cNvPr id="4" name="Freeform 4"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5" name="AutoShape 5"/>
          <p:cNvSpPr/>
          <p:nvPr/>
        </p:nvSpPr>
        <p:spPr>
          <a:xfrm rot="-22627">
            <a:off x="1849978" y="1867286"/>
            <a:ext cx="14588188" cy="0"/>
          </a:xfrm>
          <a:prstGeom prst="line">
            <a:avLst/>
          </a:prstGeom>
          <a:ln w="47625" cap="rnd">
            <a:solidFill>
              <a:srgbClr val="71FFE4"/>
            </a:solidFill>
            <a:prstDash val="solid"/>
            <a:headEnd type="none" w="sm" len="sm"/>
            <a:tailEnd type="none" w="sm" len="sm"/>
          </a:ln>
        </p:spPr>
        <p:txBody>
          <a:bodyPr/>
          <a:lstStyle/>
          <a:p>
            <a:endParaRPr lang="en-US"/>
          </a:p>
        </p:txBody>
      </p:sp>
      <p:sp>
        <p:nvSpPr>
          <p:cNvPr id="6" name="Freeform 6" descr="A cartoon of a person hugging a heart  Description automatically generated"/>
          <p:cNvSpPr/>
          <p:nvPr/>
        </p:nvSpPr>
        <p:spPr>
          <a:xfrm>
            <a:off x="6310442" y="2217264"/>
            <a:ext cx="5679860" cy="5008605"/>
          </a:xfrm>
          <a:custGeom>
            <a:avLst/>
            <a:gdLst/>
            <a:ahLst/>
            <a:cxnLst/>
            <a:rect l="l" t="t" r="r" b="b"/>
            <a:pathLst>
              <a:path w="5679860" h="5008605">
                <a:moveTo>
                  <a:pt x="0" y="0"/>
                </a:moveTo>
                <a:lnTo>
                  <a:pt x="5679859" y="0"/>
                </a:lnTo>
                <a:lnTo>
                  <a:pt x="5679859" y="5008605"/>
                </a:lnTo>
                <a:lnTo>
                  <a:pt x="0" y="5008605"/>
                </a:lnTo>
                <a:lnTo>
                  <a:pt x="0" y="0"/>
                </a:lnTo>
                <a:close/>
              </a:path>
            </a:pathLst>
          </a:custGeom>
          <a:blipFill>
            <a:blip r:embed="rId4"/>
            <a:stretch>
              <a:fillRect l="-136" r="-136"/>
            </a:stretch>
          </a:blipFill>
        </p:spPr>
        <p:txBody>
          <a:bodyPr/>
          <a:lstStyle/>
          <a:p>
            <a:endParaRPr lang="en-US"/>
          </a:p>
        </p:txBody>
      </p:sp>
      <p:sp>
        <p:nvSpPr>
          <p:cNvPr id="7" name="Freeform 7" descr="Black text on a white background  Description automatically generated"/>
          <p:cNvSpPr/>
          <p:nvPr/>
        </p:nvSpPr>
        <p:spPr>
          <a:xfrm>
            <a:off x="5175616" y="7579917"/>
            <a:ext cx="7928919" cy="2442882"/>
          </a:xfrm>
          <a:custGeom>
            <a:avLst/>
            <a:gdLst/>
            <a:ahLst/>
            <a:cxnLst/>
            <a:rect l="l" t="t" r="r" b="b"/>
            <a:pathLst>
              <a:path w="7928919" h="2442882">
                <a:moveTo>
                  <a:pt x="0" y="0"/>
                </a:moveTo>
                <a:lnTo>
                  <a:pt x="7928920" y="0"/>
                </a:lnTo>
                <a:lnTo>
                  <a:pt x="7928920" y="2442882"/>
                </a:lnTo>
                <a:lnTo>
                  <a:pt x="0" y="2442882"/>
                </a:lnTo>
                <a:lnTo>
                  <a:pt x="0" y="0"/>
                </a:lnTo>
                <a:close/>
              </a:path>
            </a:pathLst>
          </a:custGeom>
          <a:blipFill>
            <a:blip r:embed="rId5"/>
            <a:stretch>
              <a:fillRect t="-117" b="-117"/>
            </a:stretch>
          </a:blipFill>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82628" y="1458950"/>
            <a:ext cx="18105118" cy="552450"/>
          </a:xfrm>
          <a:prstGeom prst="rect">
            <a:avLst/>
          </a:prstGeom>
        </p:spPr>
        <p:txBody>
          <a:bodyPr lIns="0" tIns="0" rIns="0" bIns="0" rtlCol="0" anchor="t">
            <a:spAutoFit/>
          </a:bodyPr>
          <a:lstStyle/>
          <a:p>
            <a:pPr algn="l">
              <a:lnSpc>
                <a:spcPts val="4320"/>
              </a:lnSpc>
            </a:pPr>
            <a:r>
              <a:rPr lang="en-US" sz="3600">
                <a:solidFill>
                  <a:srgbClr val="000000"/>
                </a:solidFill>
                <a:latin typeface="Rubik 1"/>
              </a:rPr>
              <a:t>Rejection affects our mood, our energy, and sometimes our self-esteem.</a:t>
            </a:r>
          </a:p>
        </p:txBody>
      </p:sp>
      <p:sp>
        <p:nvSpPr>
          <p:cNvPr id="3" name="TextBox 3"/>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Rejection</a:t>
            </a:r>
          </a:p>
        </p:txBody>
      </p:sp>
      <p:sp>
        <p:nvSpPr>
          <p:cNvPr id="4" name="Freeform 4"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5" name="AutoShape 5"/>
          <p:cNvSpPr/>
          <p:nvPr/>
        </p:nvSpPr>
        <p:spPr>
          <a:xfrm rot="-22627">
            <a:off x="148768" y="990100"/>
            <a:ext cx="14588188"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6" name="Group 6"/>
          <p:cNvGrpSpPr/>
          <p:nvPr/>
        </p:nvGrpSpPr>
        <p:grpSpPr>
          <a:xfrm>
            <a:off x="355047" y="3728393"/>
            <a:ext cx="5415072" cy="5813793"/>
            <a:chOff x="0" y="0"/>
            <a:chExt cx="7220096" cy="7751724"/>
          </a:xfrm>
        </p:grpSpPr>
        <p:sp>
          <p:nvSpPr>
            <p:cNvPr id="7" name="Freeform 7"/>
            <p:cNvSpPr/>
            <p:nvPr/>
          </p:nvSpPr>
          <p:spPr>
            <a:xfrm>
              <a:off x="12700" y="12700"/>
              <a:ext cx="7194677" cy="7726299"/>
            </a:xfrm>
            <a:custGeom>
              <a:avLst/>
              <a:gdLst/>
              <a:ahLst/>
              <a:cxnLst/>
              <a:rect l="l" t="t" r="r" b="b"/>
              <a:pathLst>
                <a:path w="7194677" h="7726299">
                  <a:moveTo>
                    <a:pt x="0" y="1199388"/>
                  </a:moveTo>
                  <a:cubicBezTo>
                    <a:pt x="0" y="536956"/>
                    <a:pt x="536829" y="0"/>
                    <a:pt x="1199134" y="0"/>
                  </a:cubicBezTo>
                  <a:lnTo>
                    <a:pt x="5995543" y="0"/>
                  </a:lnTo>
                  <a:cubicBezTo>
                    <a:pt x="6657848" y="0"/>
                    <a:pt x="7194677" y="536956"/>
                    <a:pt x="7194677" y="1199388"/>
                  </a:cubicBezTo>
                  <a:lnTo>
                    <a:pt x="7194677" y="6526911"/>
                  </a:lnTo>
                  <a:cubicBezTo>
                    <a:pt x="7194677" y="7189343"/>
                    <a:pt x="6657848" y="7726299"/>
                    <a:pt x="5995543" y="7726299"/>
                  </a:cubicBezTo>
                  <a:lnTo>
                    <a:pt x="1199134" y="7726299"/>
                  </a:lnTo>
                  <a:cubicBezTo>
                    <a:pt x="536829" y="7726299"/>
                    <a:pt x="0" y="7189343"/>
                    <a:pt x="0" y="6526911"/>
                  </a:cubicBezTo>
                  <a:close/>
                </a:path>
              </a:pathLst>
            </a:custGeom>
            <a:solidFill>
              <a:srgbClr val="90FCE9"/>
            </a:solidFill>
          </p:spPr>
          <p:txBody>
            <a:bodyPr/>
            <a:lstStyle/>
            <a:p>
              <a:endParaRPr lang="en-US"/>
            </a:p>
          </p:txBody>
        </p:sp>
        <p:sp>
          <p:nvSpPr>
            <p:cNvPr id="8" name="Freeform 8"/>
            <p:cNvSpPr/>
            <p:nvPr/>
          </p:nvSpPr>
          <p:spPr>
            <a:xfrm>
              <a:off x="0" y="0"/>
              <a:ext cx="7220077" cy="7751699"/>
            </a:xfrm>
            <a:custGeom>
              <a:avLst/>
              <a:gdLst/>
              <a:ahLst/>
              <a:cxnLst/>
              <a:rect l="l" t="t" r="r" b="b"/>
              <a:pathLst>
                <a:path w="7220077" h="7751699">
                  <a:moveTo>
                    <a:pt x="0" y="1212088"/>
                  </a:moveTo>
                  <a:cubicBezTo>
                    <a:pt x="0" y="542671"/>
                    <a:pt x="542544" y="0"/>
                    <a:pt x="1211834" y="0"/>
                  </a:cubicBezTo>
                  <a:lnTo>
                    <a:pt x="6008243" y="0"/>
                  </a:lnTo>
                  <a:lnTo>
                    <a:pt x="6008243" y="12700"/>
                  </a:lnTo>
                  <a:lnTo>
                    <a:pt x="6008243" y="0"/>
                  </a:lnTo>
                  <a:cubicBezTo>
                    <a:pt x="6677533" y="0"/>
                    <a:pt x="7220077" y="542671"/>
                    <a:pt x="7220077" y="1212088"/>
                  </a:cubicBezTo>
                  <a:lnTo>
                    <a:pt x="7207377" y="1212088"/>
                  </a:lnTo>
                  <a:lnTo>
                    <a:pt x="7220077" y="1212088"/>
                  </a:lnTo>
                  <a:lnTo>
                    <a:pt x="7220077" y="6539611"/>
                  </a:lnTo>
                  <a:lnTo>
                    <a:pt x="7207377" y="6539611"/>
                  </a:lnTo>
                  <a:lnTo>
                    <a:pt x="7220077" y="6539611"/>
                  </a:lnTo>
                  <a:cubicBezTo>
                    <a:pt x="7220077" y="7209028"/>
                    <a:pt x="6677533" y="7751699"/>
                    <a:pt x="6008243" y="7751699"/>
                  </a:cubicBezTo>
                  <a:lnTo>
                    <a:pt x="6008243" y="7738999"/>
                  </a:lnTo>
                  <a:lnTo>
                    <a:pt x="6008243" y="7751699"/>
                  </a:lnTo>
                  <a:lnTo>
                    <a:pt x="1211834" y="7751699"/>
                  </a:lnTo>
                  <a:lnTo>
                    <a:pt x="1211834" y="7738999"/>
                  </a:lnTo>
                  <a:lnTo>
                    <a:pt x="1211834" y="7751699"/>
                  </a:lnTo>
                  <a:cubicBezTo>
                    <a:pt x="542544" y="7751699"/>
                    <a:pt x="0" y="7209028"/>
                    <a:pt x="0" y="6539611"/>
                  </a:cubicBezTo>
                  <a:lnTo>
                    <a:pt x="0" y="1212088"/>
                  </a:lnTo>
                  <a:lnTo>
                    <a:pt x="12700" y="1212088"/>
                  </a:lnTo>
                  <a:lnTo>
                    <a:pt x="0" y="1212088"/>
                  </a:lnTo>
                  <a:moveTo>
                    <a:pt x="25400" y="1212088"/>
                  </a:moveTo>
                  <a:lnTo>
                    <a:pt x="25400" y="6539611"/>
                  </a:lnTo>
                  <a:lnTo>
                    <a:pt x="12700" y="6539611"/>
                  </a:lnTo>
                  <a:lnTo>
                    <a:pt x="25400" y="6539611"/>
                  </a:lnTo>
                  <a:cubicBezTo>
                    <a:pt x="25400" y="7195058"/>
                    <a:pt x="556641" y="7726299"/>
                    <a:pt x="1211834" y="7726299"/>
                  </a:cubicBezTo>
                  <a:lnTo>
                    <a:pt x="6008243" y="7726299"/>
                  </a:lnTo>
                  <a:cubicBezTo>
                    <a:pt x="6663436" y="7726299"/>
                    <a:pt x="7194677" y="7194931"/>
                    <a:pt x="7194677" y="6539611"/>
                  </a:cubicBezTo>
                  <a:lnTo>
                    <a:pt x="7194677" y="1212088"/>
                  </a:lnTo>
                  <a:cubicBezTo>
                    <a:pt x="7194677" y="556768"/>
                    <a:pt x="6663563" y="25400"/>
                    <a:pt x="6008243" y="25400"/>
                  </a:cubicBezTo>
                  <a:lnTo>
                    <a:pt x="1211834" y="25400"/>
                  </a:lnTo>
                  <a:lnTo>
                    <a:pt x="1211834" y="12700"/>
                  </a:lnTo>
                  <a:lnTo>
                    <a:pt x="1211834" y="25400"/>
                  </a:lnTo>
                  <a:cubicBezTo>
                    <a:pt x="556641" y="25400"/>
                    <a:pt x="25400" y="556768"/>
                    <a:pt x="25400" y="1212088"/>
                  </a:cubicBezTo>
                  <a:close/>
                </a:path>
              </a:pathLst>
            </a:custGeom>
            <a:solidFill>
              <a:srgbClr val="172C51"/>
            </a:solidFill>
          </p:spPr>
          <p:txBody>
            <a:bodyPr/>
            <a:lstStyle/>
            <a:p>
              <a:endParaRPr lang="en-US"/>
            </a:p>
          </p:txBody>
        </p:sp>
      </p:grpSp>
      <p:grpSp>
        <p:nvGrpSpPr>
          <p:cNvPr id="9" name="Group 9"/>
          <p:cNvGrpSpPr/>
          <p:nvPr/>
        </p:nvGrpSpPr>
        <p:grpSpPr>
          <a:xfrm>
            <a:off x="6349150" y="3728393"/>
            <a:ext cx="5415072" cy="5813793"/>
            <a:chOff x="0" y="0"/>
            <a:chExt cx="7220096" cy="7751724"/>
          </a:xfrm>
        </p:grpSpPr>
        <p:sp>
          <p:nvSpPr>
            <p:cNvPr id="10" name="Freeform 10"/>
            <p:cNvSpPr/>
            <p:nvPr/>
          </p:nvSpPr>
          <p:spPr>
            <a:xfrm>
              <a:off x="12700" y="12700"/>
              <a:ext cx="7194677" cy="7726299"/>
            </a:xfrm>
            <a:custGeom>
              <a:avLst/>
              <a:gdLst/>
              <a:ahLst/>
              <a:cxnLst/>
              <a:rect l="l" t="t" r="r" b="b"/>
              <a:pathLst>
                <a:path w="7194677" h="7726299">
                  <a:moveTo>
                    <a:pt x="0" y="1199388"/>
                  </a:moveTo>
                  <a:cubicBezTo>
                    <a:pt x="0" y="536956"/>
                    <a:pt x="536829" y="0"/>
                    <a:pt x="1199134" y="0"/>
                  </a:cubicBezTo>
                  <a:lnTo>
                    <a:pt x="5995543" y="0"/>
                  </a:lnTo>
                  <a:cubicBezTo>
                    <a:pt x="6657848" y="0"/>
                    <a:pt x="7194677" y="536956"/>
                    <a:pt x="7194677" y="1199388"/>
                  </a:cubicBezTo>
                  <a:lnTo>
                    <a:pt x="7194677" y="6526911"/>
                  </a:lnTo>
                  <a:cubicBezTo>
                    <a:pt x="7194677" y="7189343"/>
                    <a:pt x="6657848" y="7726299"/>
                    <a:pt x="5995543" y="7726299"/>
                  </a:cubicBezTo>
                  <a:lnTo>
                    <a:pt x="1199134" y="7726299"/>
                  </a:lnTo>
                  <a:cubicBezTo>
                    <a:pt x="536829" y="7726299"/>
                    <a:pt x="0" y="7189343"/>
                    <a:pt x="0" y="6526911"/>
                  </a:cubicBezTo>
                  <a:close/>
                </a:path>
              </a:pathLst>
            </a:custGeom>
            <a:solidFill>
              <a:srgbClr val="90FCE9"/>
            </a:solidFill>
          </p:spPr>
          <p:txBody>
            <a:bodyPr/>
            <a:lstStyle/>
            <a:p>
              <a:endParaRPr lang="en-US"/>
            </a:p>
          </p:txBody>
        </p:sp>
        <p:sp>
          <p:nvSpPr>
            <p:cNvPr id="11" name="Freeform 11"/>
            <p:cNvSpPr/>
            <p:nvPr/>
          </p:nvSpPr>
          <p:spPr>
            <a:xfrm>
              <a:off x="0" y="0"/>
              <a:ext cx="7220077" cy="7751699"/>
            </a:xfrm>
            <a:custGeom>
              <a:avLst/>
              <a:gdLst/>
              <a:ahLst/>
              <a:cxnLst/>
              <a:rect l="l" t="t" r="r" b="b"/>
              <a:pathLst>
                <a:path w="7220077" h="7751699">
                  <a:moveTo>
                    <a:pt x="0" y="1212088"/>
                  </a:moveTo>
                  <a:cubicBezTo>
                    <a:pt x="0" y="542671"/>
                    <a:pt x="542544" y="0"/>
                    <a:pt x="1211834" y="0"/>
                  </a:cubicBezTo>
                  <a:lnTo>
                    <a:pt x="6008243" y="0"/>
                  </a:lnTo>
                  <a:lnTo>
                    <a:pt x="6008243" y="12700"/>
                  </a:lnTo>
                  <a:lnTo>
                    <a:pt x="6008243" y="0"/>
                  </a:lnTo>
                  <a:cubicBezTo>
                    <a:pt x="6677533" y="0"/>
                    <a:pt x="7220077" y="542671"/>
                    <a:pt x="7220077" y="1212088"/>
                  </a:cubicBezTo>
                  <a:lnTo>
                    <a:pt x="7207377" y="1212088"/>
                  </a:lnTo>
                  <a:lnTo>
                    <a:pt x="7220077" y="1212088"/>
                  </a:lnTo>
                  <a:lnTo>
                    <a:pt x="7220077" y="6539611"/>
                  </a:lnTo>
                  <a:lnTo>
                    <a:pt x="7207377" y="6539611"/>
                  </a:lnTo>
                  <a:lnTo>
                    <a:pt x="7220077" y="6539611"/>
                  </a:lnTo>
                  <a:cubicBezTo>
                    <a:pt x="7220077" y="7209028"/>
                    <a:pt x="6677533" y="7751699"/>
                    <a:pt x="6008243" y="7751699"/>
                  </a:cubicBezTo>
                  <a:lnTo>
                    <a:pt x="6008243" y="7738999"/>
                  </a:lnTo>
                  <a:lnTo>
                    <a:pt x="6008243" y="7751699"/>
                  </a:lnTo>
                  <a:lnTo>
                    <a:pt x="1211834" y="7751699"/>
                  </a:lnTo>
                  <a:lnTo>
                    <a:pt x="1211834" y="7738999"/>
                  </a:lnTo>
                  <a:lnTo>
                    <a:pt x="1211834" y="7751699"/>
                  </a:lnTo>
                  <a:cubicBezTo>
                    <a:pt x="542544" y="7751699"/>
                    <a:pt x="0" y="7209028"/>
                    <a:pt x="0" y="6539611"/>
                  </a:cubicBezTo>
                  <a:lnTo>
                    <a:pt x="0" y="1212088"/>
                  </a:lnTo>
                  <a:lnTo>
                    <a:pt x="12700" y="1212088"/>
                  </a:lnTo>
                  <a:lnTo>
                    <a:pt x="0" y="1212088"/>
                  </a:lnTo>
                  <a:moveTo>
                    <a:pt x="25400" y="1212088"/>
                  </a:moveTo>
                  <a:lnTo>
                    <a:pt x="25400" y="6539611"/>
                  </a:lnTo>
                  <a:lnTo>
                    <a:pt x="12700" y="6539611"/>
                  </a:lnTo>
                  <a:lnTo>
                    <a:pt x="25400" y="6539611"/>
                  </a:lnTo>
                  <a:cubicBezTo>
                    <a:pt x="25400" y="7195058"/>
                    <a:pt x="556641" y="7726299"/>
                    <a:pt x="1211834" y="7726299"/>
                  </a:cubicBezTo>
                  <a:lnTo>
                    <a:pt x="6008243" y="7726299"/>
                  </a:lnTo>
                  <a:cubicBezTo>
                    <a:pt x="6663436" y="7726299"/>
                    <a:pt x="7194677" y="7194931"/>
                    <a:pt x="7194677" y="6539611"/>
                  </a:cubicBezTo>
                  <a:lnTo>
                    <a:pt x="7194677" y="1212088"/>
                  </a:lnTo>
                  <a:cubicBezTo>
                    <a:pt x="7194677" y="556768"/>
                    <a:pt x="6663563" y="25400"/>
                    <a:pt x="6008243" y="25400"/>
                  </a:cubicBezTo>
                  <a:lnTo>
                    <a:pt x="1211834" y="25400"/>
                  </a:lnTo>
                  <a:lnTo>
                    <a:pt x="1211834" y="12700"/>
                  </a:lnTo>
                  <a:lnTo>
                    <a:pt x="1211834" y="25400"/>
                  </a:lnTo>
                  <a:cubicBezTo>
                    <a:pt x="556641" y="25400"/>
                    <a:pt x="25400" y="556768"/>
                    <a:pt x="25400" y="1212088"/>
                  </a:cubicBezTo>
                  <a:close/>
                </a:path>
              </a:pathLst>
            </a:custGeom>
            <a:solidFill>
              <a:srgbClr val="172C51"/>
            </a:solidFill>
          </p:spPr>
          <p:txBody>
            <a:bodyPr/>
            <a:lstStyle/>
            <a:p>
              <a:endParaRPr lang="en-US"/>
            </a:p>
          </p:txBody>
        </p:sp>
      </p:grpSp>
      <p:grpSp>
        <p:nvGrpSpPr>
          <p:cNvPr id="12" name="Group 12"/>
          <p:cNvGrpSpPr/>
          <p:nvPr/>
        </p:nvGrpSpPr>
        <p:grpSpPr>
          <a:xfrm>
            <a:off x="12250221" y="3728391"/>
            <a:ext cx="5415072" cy="5813793"/>
            <a:chOff x="0" y="0"/>
            <a:chExt cx="7220096" cy="7751724"/>
          </a:xfrm>
        </p:grpSpPr>
        <p:sp>
          <p:nvSpPr>
            <p:cNvPr id="13" name="Freeform 13"/>
            <p:cNvSpPr/>
            <p:nvPr/>
          </p:nvSpPr>
          <p:spPr>
            <a:xfrm>
              <a:off x="12700" y="12700"/>
              <a:ext cx="7194677" cy="7726299"/>
            </a:xfrm>
            <a:custGeom>
              <a:avLst/>
              <a:gdLst/>
              <a:ahLst/>
              <a:cxnLst/>
              <a:rect l="l" t="t" r="r" b="b"/>
              <a:pathLst>
                <a:path w="7194677" h="7726299">
                  <a:moveTo>
                    <a:pt x="0" y="1199388"/>
                  </a:moveTo>
                  <a:cubicBezTo>
                    <a:pt x="0" y="536956"/>
                    <a:pt x="536829" y="0"/>
                    <a:pt x="1199134" y="0"/>
                  </a:cubicBezTo>
                  <a:lnTo>
                    <a:pt x="5995543" y="0"/>
                  </a:lnTo>
                  <a:cubicBezTo>
                    <a:pt x="6657848" y="0"/>
                    <a:pt x="7194677" y="536956"/>
                    <a:pt x="7194677" y="1199388"/>
                  </a:cubicBezTo>
                  <a:lnTo>
                    <a:pt x="7194677" y="6526911"/>
                  </a:lnTo>
                  <a:cubicBezTo>
                    <a:pt x="7194677" y="7189343"/>
                    <a:pt x="6657848" y="7726299"/>
                    <a:pt x="5995543" y="7726299"/>
                  </a:cubicBezTo>
                  <a:lnTo>
                    <a:pt x="1199134" y="7726299"/>
                  </a:lnTo>
                  <a:cubicBezTo>
                    <a:pt x="536829" y="7726299"/>
                    <a:pt x="0" y="7189343"/>
                    <a:pt x="0" y="6526911"/>
                  </a:cubicBezTo>
                  <a:close/>
                </a:path>
              </a:pathLst>
            </a:custGeom>
            <a:solidFill>
              <a:srgbClr val="90FCE9"/>
            </a:solidFill>
          </p:spPr>
          <p:txBody>
            <a:bodyPr/>
            <a:lstStyle/>
            <a:p>
              <a:endParaRPr lang="en-US"/>
            </a:p>
          </p:txBody>
        </p:sp>
        <p:sp>
          <p:nvSpPr>
            <p:cNvPr id="14" name="Freeform 14"/>
            <p:cNvSpPr/>
            <p:nvPr/>
          </p:nvSpPr>
          <p:spPr>
            <a:xfrm>
              <a:off x="0" y="0"/>
              <a:ext cx="7220077" cy="7751699"/>
            </a:xfrm>
            <a:custGeom>
              <a:avLst/>
              <a:gdLst/>
              <a:ahLst/>
              <a:cxnLst/>
              <a:rect l="l" t="t" r="r" b="b"/>
              <a:pathLst>
                <a:path w="7220077" h="7751699">
                  <a:moveTo>
                    <a:pt x="0" y="1212088"/>
                  </a:moveTo>
                  <a:cubicBezTo>
                    <a:pt x="0" y="542671"/>
                    <a:pt x="542544" y="0"/>
                    <a:pt x="1211834" y="0"/>
                  </a:cubicBezTo>
                  <a:lnTo>
                    <a:pt x="6008243" y="0"/>
                  </a:lnTo>
                  <a:lnTo>
                    <a:pt x="6008243" y="12700"/>
                  </a:lnTo>
                  <a:lnTo>
                    <a:pt x="6008243" y="0"/>
                  </a:lnTo>
                  <a:cubicBezTo>
                    <a:pt x="6677533" y="0"/>
                    <a:pt x="7220077" y="542671"/>
                    <a:pt x="7220077" y="1212088"/>
                  </a:cubicBezTo>
                  <a:lnTo>
                    <a:pt x="7207377" y="1212088"/>
                  </a:lnTo>
                  <a:lnTo>
                    <a:pt x="7220077" y="1212088"/>
                  </a:lnTo>
                  <a:lnTo>
                    <a:pt x="7220077" y="6539611"/>
                  </a:lnTo>
                  <a:lnTo>
                    <a:pt x="7207377" y="6539611"/>
                  </a:lnTo>
                  <a:lnTo>
                    <a:pt x="7220077" y="6539611"/>
                  </a:lnTo>
                  <a:cubicBezTo>
                    <a:pt x="7220077" y="7209028"/>
                    <a:pt x="6677533" y="7751699"/>
                    <a:pt x="6008243" y="7751699"/>
                  </a:cubicBezTo>
                  <a:lnTo>
                    <a:pt x="6008243" y="7738999"/>
                  </a:lnTo>
                  <a:lnTo>
                    <a:pt x="6008243" y="7751699"/>
                  </a:lnTo>
                  <a:lnTo>
                    <a:pt x="1211834" y="7751699"/>
                  </a:lnTo>
                  <a:lnTo>
                    <a:pt x="1211834" y="7738999"/>
                  </a:lnTo>
                  <a:lnTo>
                    <a:pt x="1211834" y="7751699"/>
                  </a:lnTo>
                  <a:cubicBezTo>
                    <a:pt x="542544" y="7751699"/>
                    <a:pt x="0" y="7209028"/>
                    <a:pt x="0" y="6539611"/>
                  </a:cubicBezTo>
                  <a:lnTo>
                    <a:pt x="0" y="1212088"/>
                  </a:lnTo>
                  <a:lnTo>
                    <a:pt x="12700" y="1212088"/>
                  </a:lnTo>
                  <a:lnTo>
                    <a:pt x="0" y="1212088"/>
                  </a:lnTo>
                  <a:moveTo>
                    <a:pt x="25400" y="1212088"/>
                  </a:moveTo>
                  <a:lnTo>
                    <a:pt x="25400" y="6539611"/>
                  </a:lnTo>
                  <a:lnTo>
                    <a:pt x="12700" y="6539611"/>
                  </a:lnTo>
                  <a:lnTo>
                    <a:pt x="25400" y="6539611"/>
                  </a:lnTo>
                  <a:cubicBezTo>
                    <a:pt x="25400" y="7195058"/>
                    <a:pt x="556641" y="7726299"/>
                    <a:pt x="1211834" y="7726299"/>
                  </a:cubicBezTo>
                  <a:lnTo>
                    <a:pt x="6008243" y="7726299"/>
                  </a:lnTo>
                  <a:cubicBezTo>
                    <a:pt x="6663436" y="7726299"/>
                    <a:pt x="7194677" y="7194931"/>
                    <a:pt x="7194677" y="6539611"/>
                  </a:cubicBezTo>
                  <a:lnTo>
                    <a:pt x="7194677" y="1212088"/>
                  </a:lnTo>
                  <a:cubicBezTo>
                    <a:pt x="7194677" y="556768"/>
                    <a:pt x="6663563" y="25400"/>
                    <a:pt x="6008243" y="25400"/>
                  </a:cubicBezTo>
                  <a:lnTo>
                    <a:pt x="1211834" y="25400"/>
                  </a:lnTo>
                  <a:lnTo>
                    <a:pt x="1211834" y="12700"/>
                  </a:lnTo>
                  <a:lnTo>
                    <a:pt x="1211834" y="25400"/>
                  </a:lnTo>
                  <a:cubicBezTo>
                    <a:pt x="556641" y="25400"/>
                    <a:pt x="25400" y="556768"/>
                    <a:pt x="25400" y="1212088"/>
                  </a:cubicBezTo>
                  <a:close/>
                </a:path>
              </a:pathLst>
            </a:custGeom>
            <a:solidFill>
              <a:srgbClr val="172C51"/>
            </a:solidFill>
          </p:spPr>
          <p:txBody>
            <a:bodyPr/>
            <a:lstStyle/>
            <a:p>
              <a:endParaRPr lang="en-US"/>
            </a:p>
          </p:txBody>
        </p:sp>
      </p:grpSp>
      <p:sp>
        <p:nvSpPr>
          <p:cNvPr id="15" name="TextBox 15"/>
          <p:cNvSpPr txBox="1"/>
          <p:nvPr/>
        </p:nvSpPr>
        <p:spPr>
          <a:xfrm>
            <a:off x="282628" y="2720028"/>
            <a:ext cx="3520506"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a:rPr>
              <a:t>Examples:</a:t>
            </a:r>
          </a:p>
        </p:txBody>
      </p:sp>
      <p:sp>
        <p:nvSpPr>
          <p:cNvPr id="16" name="TextBox 16"/>
          <p:cNvSpPr txBox="1"/>
          <p:nvPr/>
        </p:nvSpPr>
        <p:spPr>
          <a:xfrm>
            <a:off x="2290373" y="3895158"/>
            <a:ext cx="1529434" cy="419100"/>
          </a:xfrm>
          <a:prstGeom prst="rect">
            <a:avLst/>
          </a:prstGeom>
        </p:spPr>
        <p:txBody>
          <a:bodyPr lIns="0" tIns="0" rIns="0" bIns="0" rtlCol="0" anchor="t">
            <a:spAutoFit/>
          </a:bodyPr>
          <a:lstStyle/>
          <a:p>
            <a:pPr algn="l">
              <a:lnSpc>
                <a:spcPts val="3240"/>
              </a:lnSpc>
            </a:pPr>
            <a:r>
              <a:rPr lang="en-US" sz="2700">
                <a:solidFill>
                  <a:srgbClr val="000000"/>
                </a:solidFill>
                <a:latin typeface="Rubik 1"/>
              </a:rPr>
              <a:t>School</a:t>
            </a:r>
          </a:p>
        </p:txBody>
      </p:sp>
      <p:sp>
        <p:nvSpPr>
          <p:cNvPr id="17" name="TextBox 17"/>
          <p:cNvSpPr txBox="1"/>
          <p:nvPr/>
        </p:nvSpPr>
        <p:spPr>
          <a:xfrm>
            <a:off x="7314254" y="3895158"/>
            <a:ext cx="3469875" cy="828675"/>
          </a:xfrm>
          <a:prstGeom prst="rect">
            <a:avLst/>
          </a:prstGeom>
        </p:spPr>
        <p:txBody>
          <a:bodyPr lIns="0" tIns="0" rIns="0" bIns="0" rtlCol="0" anchor="t">
            <a:spAutoFit/>
          </a:bodyPr>
          <a:lstStyle/>
          <a:p>
            <a:pPr algn="l">
              <a:lnSpc>
                <a:spcPts val="3240"/>
              </a:lnSpc>
            </a:pPr>
            <a:r>
              <a:rPr lang="en-US" sz="2700">
                <a:solidFill>
                  <a:srgbClr val="000000"/>
                </a:solidFill>
                <a:latin typeface="Rubik 1"/>
              </a:rPr>
              <a:t>After-school activities</a:t>
            </a:r>
          </a:p>
        </p:txBody>
      </p:sp>
      <p:sp>
        <p:nvSpPr>
          <p:cNvPr id="18" name="TextBox 18"/>
          <p:cNvSpPr txBox="1"/>
          <p:nvPr/>
        </p:nvSpPr>
        <p:spPr>
          <a:xfrm>
            <a:off x="14291871" y="3895157"/>
            <a:ext cx="1529434" cy="419100"/>
          </a:xfrm>
          <a:prstGeom prst="rect">
            <a:avLst/>
          </a:prstGeom>
        </p:spPr>
        <p:txBody>
          <a:bodyPr lIns="0" tIns="0" rIns="0" bIns="0" rtlCol="0" anchor="t">
            <a:spAutoFit/>
          </a:bodyPr>
          <a:lstStyle/>
          <a:p>
            <a:pPr algn="l">
              <a:lnSpc>
                <a:spcPts val="3240"/>
              </a:lnSpc>
            </a:pPr>
            <a:r>
              <a:rPr lang="en-US" sz="2700">
                <a:solidFill>
                  <a:srgbClr val="000000"/>
                </a:solidFill>
                <a:latin typeface="Rubik 1"/>
              </a:rPr>
              <a:t>Clubs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Role Playing</a:t>
            </a:r>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AutoShape 4"/>
          <p:cNvSpPr/>
          <p:nvPr/>
        </p:nvSpPr>
        <p:spPr>
          <a:xfrm rot="-45405">
            <a:off x="140431" y="1028059"/>
            <a:ext cx="8049795"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5" name="Group 5"/>
          <p:cNvGrpSpPr/>
          <p:nvPr/>
        </p:nvGrpSpPr>
        <p:grpSpPr>
          <a:xfrm>
            <a:off x="393236" y="1546698"/>
            <a:ext cx="17501524" cy="7751996"/>
            <a:chOff x="0" y="0"/>
            <a:chExt cx="23335366" cy="10335994"/>
          </a:xfrm>
        </p:grpSpPr>
        <p:sp>
          <p:nvSpPr>
            <p:cNvPr id="6" name="Freeform 6"/>
            <p:cNvSpPr/>
            <p:nvPr/>
          </p:nvSpPr>
          <p:spPr>
            <a:xfrm>
              <a:off x="0" y="0"/>
              <a:ext cx="23335362" cy="10336022"/>
            </a:xfrm>
            <a:custGeom>
              <a:avLst/>
              <a:gdLst/>
              <a:ahLst/>
              <a:cxnLst/>
              <a:rect l="l" t="t" r="r" b="b"/>
              <a:pathLst>
                <a:path w="23335362" h="10336022">
                  <a:moveTo>
                    <a:pt x="0" y="0"/>
                  </a:moveTo>
                  <a:lnTo>
                    <a:pt x="23335362" y="0"/>
                  </a:lnTo>
                  <a:lnTo>
                    <a:pt x="23335362" y="10336022"/>
                  </a:lnTo>
                  <a:lnTo>
                    <a:pt x="0" y="10336022"/>
                  </a:lnTo>
                  <a:close/>
                </a:path>
              </a:pathLst>
            </a:custGeom>
            <a:solidFill>
              <a:srgbClr val="90FCE9"/>
            </a:solidFill>
          </p:spPr>
          <p:txBody>
            <a:bodyPr/>
            <a:lstStyle/>
            <a:p>
              <a:endParaRPr lang="en-US"/>
            </a:p>
          </p:txBody>
        </p:sp>
      </p:grpSp>
      <p:sp>
        <p:nvSpPr>
          <p:cNvPr id="7" name="TextBox 7"/>
          <p:cNvSpPr txBox="1"/>
          <p:nvPr/>
        </p:nvSpPr>
        <p:spPr>
          <a:xfrm>
            <a:off x="1388899" y="1853739"/>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Get Creative </a:t>
            </a:r>
          </a:p>
        </p:txBody>
      </p:sp>
      <p:sp>
        <p:nvSpPr>
          <p:cNvPr id="10" name="TextBox 10"/>
          <p:cNvSpPr txBox="1"/>
          <p:nvPr/>
        </p:nvSpPr>
        <p:spPr>
          <a:xfrm>
            <a:off x="1033141" y="3183561"/>
            <a:ext cx="10210673" cy="57531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With your group:</a:t>
            </a:r>
          </a:p>
          <a:p>
            <a:pPr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Create a role-play focusing on rejection or the act of being rejected. </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Use the sheet to plan the parts of your script. Think of someone being rejected by their friend or a group of their peers.</a:t>
            </a:r>
          </a:p>
        </p:txBody>
      </p:sp>
      <p:sp>
        <p:nvSpPr>
          <p:cNvPr id="11" name="Freeform 11" descr="A diagram of a blackline master  Description automatically generated"/>
          <p:cNvSpPr/>
          <p:nvPr/>
        </p:nvSpPr>
        <p:spPr>
          <a:xfrm>
            <a:off x="12339572" y="2057400"/>
            <a:ext cx="5100638" cy="6893010"/>
          </a:xfrm>
          <a:custGeom>
            <a:avLst/>
            <a:gdLst/>
            <a:ahLst/>
            <a:cxnLst/>
            <a:rect l="l" t="t" r="r" b="b"/>
            <a:pathLst>
              <a:path w="5100638" h="6893010">
                <a:moveTo>
                  <a:pt x="0" y="0"/>
                </a:moveTo>
                <a:lnTo>
                  <a:pt x="5100637" y="0"/>
                </a:lnTo>
                <a:lnTo>
                  <a:pt x="5100637" y="6893010"/>
                </a:lnTo>
                <a:lnTo>
                  <a:pt x="0" y="6893010"/>
                </a:lnTo>
                <a:lnTo>
                  <a:pt x="0" y="0"/>
                </a:lnTo>
                <a:close/>
              </a:path>
            </a:pathLst>
          </a:custGeom>
          <a:blipFill>
            <a:blip r:embed="rId4"/>
            <a:stretch>
              <a:fillRect l="-5774" r="-5774"/>
            </a:stretch>
          </a:blipFill>
        </p:spPr>
        <p:txBody>
          <a:bodyPr/>
          <a:lstStyle/>
          <a:p>
            <a:endParaRPr lang="en-US"/>
          </a:p>
        </p:txBody>
      </p:sp>
      <p:sp>
        <p:nvSpPr>
          <p:cNvPr id="12" name="TextBox 12"/>
          <p:cNvSpPr txBox="1"/>
          <p:nvPr/>
        </p:nvSpPr>
        <p:spPr>
          <a:xfrm>
            <a:off x="359509" y="9612607"/>
            <a:ext cx="18105118" cy="552450"/>
          </a:xfrm>
          <a:prstGeom prst="rect">
            <a:avLst/>
          </a:prstGeom>
        </p:spPr>
        <p:txBody>
          <a:bodyPr lIns="0" tIns="0" rIns="0" bIns="0" rtlCol="0" anchor="t">
            <a:spAutoFit/>
          </a:bodyPr>
          <a:lstStyle/>
          <a:p>
            <a:pPr algn="l">
              <a:lnSpc>
                <a:spcPts val="4320"/>
              </a:lnSpc>
            </a:pPr>
            <a:r>
              <a:rPr lang="en-US" sz="3600">
                <a:solidFill>
                  <a:srgbClr val="000000"/>
                </a:solidFill>
                <a:latin typeface="Rubik 1"/>
              </a:rPr>
              <a:t>Feelings can be shown through words, facial expressions and body language.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09305" y="1693719"/>
            <a:ext cx="15719466" cy="1095375"/>
          </a:xfrm>
          <a:prstGeom prst="rect">
            <a:avLst/>
          </a:prstGeom>
        </p:spPr>
        <p:txBody>
          <a:bodyPr lIns="0" tIns="0" rIns="0" bIns="0" rtlCol="0" anchor="t">
            <a:spAutoFit/>
          </a:bodyPr>
          <a:lstStyle/>
          <a:p>
            <a:pPr algn="l">
              <a:lnSpc>
                <a:spcPts val="4320"/>
              </a:lnSpc>
            </a:pPr>
            <a:r>
              <a:rPr lang="en-US" sz="3600">
                <a:solidFill>
                  <a:srgbClr val="000000"/>
                </a:solidFill>
                <a:latin typeface="Rubik 1 Bold"/>
              </a:rPr>
              <a:t>With your group:</a:t>
            </a:r>
          </a:p>
          <a:p>
            <a:pPr algn="l">
              <a:lnSpc>
                <a:spcPts val="4320"/>
              </a:lnSpc>
            </a:pPr>
            <a:r>
              <a:rPr lang="en-US" sz="3600">
                <a:solidFill>
                  <a:srgbClr val="000000"/>
                </a:solidFill>
                <a:latin typeface="Rubik 1 Bold"/>
              </a:rPr>
              <a:t>Discuss and define the following fundamental relationship qualities</a:t>
            </a:r>
          </a:p>
        </p:txBody>
      </p:sp>
      <p:grpSp>
        <p:nvGrpSpPr>
          <p:cNvPr id="3" name="Group 3"/>
          <p:cNvGrpSpPr/>
          <p:nvPr/>
        </p:nvGrpSpPr>
        <p:grpSpPr>
          <a:xfrm>
            <a:off x="1826361" y="3017622"/>
            <a:ext cx="13597664" cy="6717255"/>
            <a:chOff x="0" y="0"/>
            <a:chExt cx="18130218" cy="8956340"/>
          </a:xfrm>
        </p:grpSpPr>
        <p:sp>
          <p:nvSpPr>
            <p:cNvPr id="4" name="Freeform 4"/>
            <p:cNvSpPr/>
            <p:nvPr/>
          </p:nvSpPr>
          <p:spPr>
            <a:xfrm>
              <a:off x="38100" y="38100"/>
              <a:ext cx="18054065" cy="8880094"/>
            </a:xfrm>
            <a:custGeom>
              <a:avLst/>
              <a:gdLst/>
              <a:ahLst/>
              <a:cxnLst/>
              <a:rect l="l" t="t" r="r" b="b"/>
              <a:pathLst>
                <a:path w="18054065" h="8880094">
                  <a:moveTo>
                    <a:pt x="0" y="4440047"/>
                  </a:moveTo>
                  <a:cubicBezTo>
                    <a:pt x="0" y="1987931"/>
                    <a:pt x="4041521" y="0"/>
                    <a:pt x="9027033" y="0"/>
                  </a:cubicBezTo>
                  <a:cubicBezTo>
                    <a:pt x="14012545" y="0"/>
                    <a:pt x="18054065" y="1987931"/>
                    <a:pt x="18054065" y="4440047"/>
                  </a:cubicBezTo>
                  <a:cubicBezTo>
                    <a:pt x="18054065" y="6892163"/>
                    <a:pt x="14012545" y="8880094"/>
                    <a:pt x="9027033" y="8880094"/>
                  </a:cubicBezTo>
                  <a:cubicBezTo>
                    <a:pt x="4041521" y="8880094"/>
                    <a:pt x="0" y="6892290"/>
                    <a:pt x="0" y="4440047"/>
                  </a:cubicBezTo>
                  <a:close/>
                </a:path>
              </a:pathLst>
            </a:custGeom>
            <a:solidFill>
              <a:srgbClr val="71FFE4"/>
            </a:solidFill>
          </p:spPr>
          <p:txBody>
            <a:bodyPr/>
            <a:lstStyle/>
            <a:p>
              <a:endParaRPr lang="en-US"/>
            </a:p>
          </p:txBody>
        </p:sp>
        <p:sp>
          <p:nvSpPr>
            <p:cNvPr id="5" name="Freeform 5"/>
            <p:cNvSpPr/>
            <p:nvPr/>
          </p:nvSpPr>
          <p:spPr>
            <a:xfrm>
              <a:off x="0" y="0"/>
              <a:ext cx="18130265" cy="8956294"/>
            </a:xfrm>
            <a:custGeom>
              <a:avLst/>
              <a:gdLst/>
              <a:ahLst/>
              <a:cxnLst/>
              <a:rect l="l" t="t" r="r" b="b"/>
              <a:pathLst>
                <a:path w="18130265" h="8956294">
                  <a:moveTo>
                    <a:pt x="0" y="4478147"/>
                  </a:moveTo>
                  <a:cubicBezTo>
                    <a:pt x="0" y="1985645"/>
                    <a:pt x="4085590" y="0"/>
                    <a:pt x="9065133" y="0"/>
                  </a:cubicBezTo>
                  <a:cubicBezTo>
                    <a:pt x="14044676" y="0"/>
                    <a:pt x="18130265" y="1985645"/>
                    <a:pt x="18130265" y="4478147"/>
                  </a:cubicBezTo>
                  <a:lnTo>
                    <a:pt x="18092165" y="4478147"/>
                  </a:lnTo>
                  <a:lnTo>
                    <a:pt x="18130265" y="4478147"/>
                  </a:lnTo>
                  <a:cubicBezTo>
                    <a:pt x="18130265" y="6970649"/>
                    <a:pt x="14044676" y="8956294"/>
                    <a:pt x="9065133" y="8956294"/>
                  </a:cubicBezTo>
                  <a:lnTo>
                    <a:pt x="9065133" y="8918194"/>
                  </a:lnTo>
                  <a:lnTo>
                    <a:pt x="9065133" y="8956294"/>
                  </a:lnTo>
                  <a:cubicBezTo>
                    <a:pt x="4085590" y="8956294"/>
                    <a:pt x="0" y="6970776"/>
                    <a:pt x="0" y="4478147"/>
                  </a:cubicBezTo>
                  <a:lnTo>
                    <a:pt x="38100" y="4478147"/>
                  </a:lnTo>
                  <a:lnTo>
                    <a:pt x="76200" y="4478147"/>
                  </a:lnTo>
                  <a:lnTo>
                    <a:pt x="38100" y="4478147"/>
                  </a:lnTo>
                  <a:lnTo>
                    <a:pt x="0" y="4478147"/>
                  </a:lnTo>
                  <a:moveTo>
                    <a:pt x="76200" y="4478147"/>
                  </a:moveTo>
                  <a:cubicBezTo>
                    <a:pt x="76200" y="4499229"/>
                    <a:pt x="59182" y="4516247"/>
                    <a:pt x="38100" y="4516247"/>
                  </a:cubicBezTo>
                  <a:cubicBezTo>
                    <a:pt x="17018" y="4516247"/>
                    <a:pt x="0" y="4499229"/>
                    <a:pt x="0" y="4478147"/>
                  </a:cubicBezTo>
                  <a:cubicBezTo>
                    <a:pt x="0" y="4457065"/>
                    <a:pt x="17018" y="4440047"/>
                    <a:pt x="38100" y="4440047"/>
                  </a:cubicBezTo>
                  <a:cubicBezTo>
                    <a:pt x="59182" y="4440047"/>
                    <a:pt x="76200" y="4457065"/>
                    <a:pt x="76200" y="4478147"/>
                  </a:cubicBezTo>
                  <a:cubicBezTo>
                    <a:pt x="76200" y="6890004"/>
                    <a:pt x="4073652" y="8880094"/>
                    <a:pt x="9065133" y="8880094"/>
                  </a:cubicBezTo>
                  <a:cubicBezTo>
                    <a:pt x="14056613" y="8880094"/>
                    <a:pt x="18054065" y="6889876"/>
                    <a:pt x="18054065" y="4478147"/>
                  </a:cubicBezTo>
                  <a:cubicBezTo>
                    <a:pt x="18054065" y="2066417"/>
                    <a:pt x="14056488" y="76200"/>
                    <a:pt x="9065133" y="76200"/>
                  </a:cubicBezTo>
                  <a:lnTo>
                    <a:pt x="9065133" y="38100"/>
                  </a:lnTo>
                  <a:lnTo>
                    <a:pt x="9065133" y="76200"/>
                  </a:lnTo>
                  <a:cubicBezTo>
                    <a:pt x="4073652" y="76200"/>
                    <a:pt x="76200" y="2066417"/>
                    <a:pt x="76200" y="4478147"/>
                  </a:cubicBezTo>
                  <a:close/>
                </a:path>
              </a:pathLst>
            </a:custGeom>
            <a:solidFill>
              <a:srgbClr val="71FFE4"/>
            </a:solidFill>
          </p:spPr>
          <p:txBody>
            <a:bodyPr/>
            <a:lstStyle/>
            <a:p>
              <a:endParaRPr lang="en-US"/>
            </a:p>
          </p:txBody>
        </p:sp>
      </p:grpSp>
      <p:sp>
        <p:nvSpPr>
          <p:cNvPr id="6" name="TextBox 6"/>
          <p:cNvSpPr txBox="1"/>
          <p:nvPr/>
        </p:nvSpPr>
        <p:spPr>
          <a:xfrm>
            <a:off x="4585129" y="4163118"/>
            <a:ext cx="9639006" cy="5114925"/>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Mutual respect</a:t>
            </a:r>
          </a:p>
          <a:p>
            <a:pPr marL="760095" lvl="1" indent="-380048" algn="l">
              <a:lnSpc>
                <a:spcPts val="5040"/>
              </a:lnSpc>
              <a:buFont typeface="Arial"/>
              <a:buChar char="•"/>
            </a:pPr>
            <a:r>
              <a:rPr lang="en-US" sz="4200">
                <a:solidFill>
                  <a:srgbClr val="000000"/>
                </a:solidFill>
                <a:latin typeface="Rubik 1"/>
              </a:rPr>
              <a:t>Admiration for one another</a:t>
            </a:r>
          </a:p>
          <a:p>
            <a:pPr marL="760095" lvl="1" indent="-380048" algn="l">
              <a:lnSpc>
                <a:spcPts val="5040"/>
              </a:lnSpc>
              <a:buFont typeface="Arial"/>
              <a:buChar char="•"/>
            </a:pPr>
            <a:r>
              <a:rPr lang="en-US" sz="4200">
                <a:solidFill>
                  <a:srgbClr val="000000"/>
                </a:solidFill>
                <a:latin typeface="Rubik 1"/>
              </a:rPr>
              <a:t>Trust in turning towards each other</a:t>
            </a:r>
          </a:p>
          <a:p>
            <a:pPr marL="760095" lvl="1" indent="-380048" algn="l">
              <a:lnSpc>
                <a:spcPts val="5040"/>
              </a:lnSpc>
              <a:buFont typeface="Arial"/>
              <a:buChar char="•"/>
            </a:pPr>
            <a:r>
              <a:rPr lang="en-US" sz="4200">
                <a:solidFill>
                  <a:srgbClr val="000000"/>
                </a:solidFill>
                <a:latin typeface="Rubik 1"/>
              </a:rPr>
              <a:t>Balance of power</a:t>
            </a:r>
          </a:p>
          <a:p>
            <a:pPr marL="760095" lvl="1" indent="-380048" algn="l">
              <a:lnSpc>
                <a:spcPts val="5040"/>
              </a:lnSpc>
              <a:buFont typeface="Arial"/>
              <a:buChar char="•"/>
            </a:pPr>
            <a:r>
              <a:rPr lang="en-US" sz="4200">
                <a:solidFill>
                  <a:srgbClr val="000000"/>
                </a:solidFill>
                <a:latin typeface="Rubik 1"/>
              </a:rPr>
              <a:t>Team problem solving</a:t>
            </a:r>
          </a:p>
          <a:p>
            <a:pPr marL="760095" lvl="1" indent="-380048" algn="l">
              <a:lnSpc>
                <a:spcPts val="5040"/>
              </a:lnSpc>
              <a:buFont typeface="Arial"/>
              <a:buChar char="•"/>
            </a:pPr>
            <a:r>
              <a:rPr lang="en-US" sz="4200">
                <a:solidFill>
                  <a:srgbClr val="000000"/>
                </a:solidFill>
                <a:latin typeface="Rubik 1"/>
              </a:rPr>
              <a:t>Safe and open communication</a:t>
            </a:r>
          </a:p>
          <a:p>
            <a:pPr marL="760095" lvl="1" indent="-380048" algn="l">
              <a:lnSpc>
                <a:spcPts val="5040"/>
              </a:lnSpc>
            </a:pPr>
            <a:endParaRPr lang="en-US" sz="4200">
              <a:solidFill>
                <a:srgbClr val="000000"/>
              </a:solidFill>
              <a:latin typeface="Rubik 1"/>
            </a:endParaRPr>
          </a:p>
          <a:p>
            <a:pPr marL="760095" lvl="1" indent="-380048" algn="l">
              <a:lnSpc>
                <a:spcPts val="5040"/>
              </a:lnSpc>
            </a:pPr>
            <a:endParaRPr lang="en-US" sz="4200">
              <a:solidFill>
                <a:srgbClr val="000000"/>
              </a:solidFill>
              <a:latin typeface="Rubik 1"/>
            </a:endParaRPr>
          </a:p>
        </p:txBody>
      </p:sp>
      <p:sp>
        <p:nvSpPr>
          <p:cNvPr id="7" name="Freeform 7"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2"/>
            <a:stretch>
              <a:fillRect l="-1351" r="-1351"/>
            </a:stretch>
          </a:blipFill>
        </p:spPr>
        <p:txBody>
          <a:bodyPr/>
          <a:lstStyle/>
          <a:p>
            <a:endParaRPr lang="en-US"/>
          </a:p>
        </p:txBody>
      </p:sp>
      <p:sp>
        <p:nvSpPr>
          <p:cNvPr id="8" name="AutoShape 8"/>
          <p:cNvSpPr/>
          <p:nvPr/>
        </p:nvSpPr>
        <p:spPr>
          <a:xfrm rot="27368">
            <a:off x="140612" y="894194"/>
            <a:ext cx="10767920" cy="0"/>
          </a:xfrm>
          <a:prstGeom prst="line">
            <a:avLst/>
          </a:prstGeom>
          <a:ln w="47625" cap="rnd">
            <a:solidFill>
              <a:srgbClr val="71FFE4"/>
            </a:solidFill>
            <a:prstDash val="solid"/>
            <a:headEnd type="none" w="sm" len="sm"/>
            <a:tailEnd type="none" w="sm" len="sm"/>
          </a:ln>
        </p:spPr>
        <p:txBody>
          <a:bodyPr/>
          <a:lstStyle/>
          <a:p>
            <a:endParaRPr lang="en-US"/>
          </a:p>
        </p:txBody>
      </p:sp>
      <p:sp>
        <p:nvSpPr>
          <p:cNvPr id="9" name="Freeform 9" descr="A group of people with a chat bubble  Description automatically generated"/>
          <p:cNvSpPr/>
          <p:nvPr/>
        </p:nvSpPr>
        <p:spPr>
          <a:xfrm rot="-600000">
            <a:off x="989094" y="1697097"/>
            <a:ext cx="1304795" cy="1250096"/>
          </a:xfrm>
          <a:custGeom>
            <a:avLst/>
            <a:gdLst/>
            <a:ahLst/>
            <a:cxnLst/>
            <a:rect l="l" t="t" r="r" b="b"/>
            <a:pathLst>
              <a:path w="1304795" h="1250096">
                <a:moveTo>
                  <a:pt x="0" y="0"/>
                </a:moveTo>
                <a:lnTo>
                  <a:pt x="1304795" y="0"/>
                </a:lnTo>
                <a:lnTo>
                  <a:pt x="1304795" y="1250096"/>
                </a:lnTo>
                <a:lnTo>
                  <a:pt x="0" y="1250096"/>
                </a:lnTo>
                <a:lnTo>
                  <a:pt x="0" y="0"/>
                </a:lnTo>
                <a:close/>
              </a:path>
            </a:pathLst>
          </a:custGeom>
          <a:blipFill>
            <a:blip r:embed="rId3"/>
            <a:stretch>
              <a:fillRect t="-395" b="-395"/>
            </a:stretch>
          </a:blipFill>
        </p:spPr>
        <p:txBody>
          <a:bodyPr/>
          <a:lstStyle/>
          <a:p>
            <a:endParaRPr lang="en-US"/>
          </a:p>
        </p:txBody>
      </p:sp>
      <p:sp>
        <p:nvSpPr>
          <p:cNvPr id="10" name="TextBox 10"/>
          <p:cNvSpPr txBox="1"/>
          <p:nvPr/>
        </p:nvSpPr>
        <p:spPr>
          <a:xfrm>
            <a:off x="275767" y="141144"/>
            <a:ext cx="11776480" cy="713657"/>
          </a:xfrm>
          <a:prstGeom prst="rect">
            <a:avLst/>
          </a:prstGeom>
        </p:spPr>
        <p:txBody>
          <a:bodyPr wrap="square" lIns="0" tIns="0" rIns="0" bIns="0" rtlCol="0" anchor="t">
            <a:spAutoFit/>
          </a:bodyPr>
          <a:lstStyle/>
          <a:p>
            <a:pPr algn="ctr">
              <a:lnSpc>
                <a:spcPts val="5759"/>
              </a:lnSpc>
            </a:pPr>
            <a:r>
              <a:rPr lang="en-US" sz="4800">
                <a:solidFill>
                  <a:srgbClr val="000000"/>
                </a:solidFill>
                <a:latin typeface="Rubik 1 Bold"/>
              </a:rPr>
              <a:t>Positive Relationships Continued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76406" y="1260531"/>
            <a:ext cx="16119515" cy="8271495"/>
          </a:xfrm>
          <a:prstGeom prst="rect">
            <a:avLst/>
          </a:prstGeom>
        </p:spPr>
        <p:txBody>
          <a:bodyPr lIns="0" tIns="0" rIns="0" bIns="0" rtlCol="0" anchor="t">
            <a:spAutoFit/>
          </a:bodyPr>
          <a:lstStyle/>
          <a:p>
            <a:pPr marL="651510" lvl="1" indent="-325755" algn="l">
              <a:lnSpc>
                <a:spcPts val="4320"/>
              </a:lnSpc>
              <a:buFont typeface="Arial"/>
              <a:buChar char="•"/>
            </a:pPr>
            <a:r>
              <a:rPr lang="en-US" sz="3600" dirty="0">
                <a:solidFill>
                  <a:srgbClr val="000000"/>
                </a:solidFill>
                <a:latin typeface="Rubik 1"/>
              </a:rPr>
              <a:t>How did each character feel and why?</a:t>
            </a:r>
          </a:p>
          <a:p>
            <a:pPr marL="651510" lvl="1" indent="-325755" algn="l">
              <a:lnSpc>
                <a:spcPts val="4320"/>
              </a:lnSpc>
            </a:pPr>
            <a:endParaRPr lang="en-US" sz="3600" dirty="0">
              <a:solidFill>
                <a:srgbClr val="000000"/>
              </a:solidFill>
              <a:latin typeface="Rubik 1"/>
            </a:endParaRPr>
          </a:p>
          <a:p>
            <a:pPr marL="651510" lvl="1" indent="-325755" algn="l">
              <a:lnSpc>
                <a:spcPts val="4320"/>
              </a:lnSpc>
              <a:buFont typeface="Arial"/>
              <a:buChar char="•"/>
            </a:pPr>
            <a:r>
              <a:rPr lang="en-US" sz="3600" dirty="0">
                <a:solidFill>
                  <a:srgbClr val="000000"/>
                </a:solidFill>
                <a:latin typeface="Rubik 1"/>
              </a:rPr>
              <a:t>How can you reconstruct the scene so that it reflects acceptance and inclusion rather than rejection?</a:t>
            </a:r>
          </a:p>
          <a:p>
            <a:pPr marL="651510" lvl="1" indent="-325755" algn="l">
              <a:lnSpc>
                <a:spcPts val="4320"/>
              </a:lnSpc>
            </a:pPr>
            <a:endParaRPr lang="en-US" sz="3600" dirty="0">
              <a:solidFill>
                <a:srgbClr val="000000"/>
              </a:solidFill>
              <a:latin typeface="Rubik 1"/>
            </a:endParaRPr>
          </a:p>
          <a:p>
            <a:pPr marL="651510" lvl="1" indent="-325755" algn="l">
              <a:lnSpc>
                <a:spcPts val="4320"/>
              </a:lnSpc>
              <a:buFont typeface="Arial"/>
              <a:buChar char="•"/>
            </a:pPr>
            <a:r>
              <a:rPr lang="en-US" sz="3600" dirty="0">
                <a:solidFill>
                  <a:srgbClr val="000000"/>
                </a:solidFill>
                <a:latin typeface="Rubik 1"/>
              </a:rPr>
              <a:t>What could have been done differently to provide a more positive outcome?</a:t>
            </a:r>
          </a:p>
          <a:p>
            <a:pPr marL="651510" lvl="1" indent="-325755" algn="l">
              <a:lnSpc>
                <a:spcPts val="4320"/>
              </a:lnSpc>
            </a:pPr>
            <a:endParaRPr lang="en-US" sz="3600" dirty="0">
              <a:solidFill>
                <a:srgbClr val="000000"/>
              </a:solidFill>
              <a:latin typeface="Rubik 1"/>
            </a:endParaRPr>
          </a:p>
          <a:p>
            <a:pPr marL="651510" lvl="1" indent="-325755" algn="l">
              <a:lnSpc>
                <a:spcPts val="4320"/>
              </a:lnSpc>
            </a:pPr>
            <a:endParaRPr lang="en-US" sz="3600" dirty="0">
              <a:solidFill>
                <a:srgbClr val="000000"/>
              </a:solidFill>
              <a:latin typeface="Rubik 1"/>
            </a:endParaRPr>
          </a:p>
          <a:p>
            <a:pPr marL="651510" lvl="1" indent="-325755" algn="l">
              <a:lnSpc>
                <a:spcPts val="4320"/>
              </a:lnSpc>
            </a:pPr>
            <a:endParaRPr lang="en-US" sz="3600" dirty="0">
              <a:solidFill>
                <a:srgbClr val="000000"/>
              </a:solidFill>
              <a:latin typeface="Rubik 1"/>
            </a:endParaRPr>
          </a:p>
          <a:p>
            <a:pPr marL="651510" lvl="1" indent="-325755" algn="l">
              <a:lnSpc>
                <a:spcPts val="4320"/>
              </a:lnSpc>
              <a:buFont typeface="Arial"/>
              <a:buChar char="•"/>
            </a:pPr>
            <a:r>
              <a:rPr lang="en-US" sz="3600" dirty="0">
                <a:solidFill>
                  <a:srgbClr val="000000"/>
                </a:solidFill>
                <a:latin typeface="Rubik 1"/>
              </a:rPr>
              <a:t>Describe what happened in your scene. Include the point of view of the character, whether it was the main character or a bystander.</a:t>
            </a:r>
          </a:p>
          <a:p>
            <a:pPr marL="651510" lvl="1" indent="-325755" algn="l">
              <a:lnSpc>
                <a:spcPts val="4320"/>
              </a:lnSpc>
            </a:pPr>
            <a:endParaRPr lang="en-US" sz="3600" dirty="0">
              <a:solidFill>
                <a:srgbClr val="000000"/>
              </a:solidFill>
              <a:latin typeface="Rubik 1"/>
            </a:endParaRPr>
          </a:p>
          <a:p>
            <a:pPr marL="651510" lvl="1" indent="-325755" algn="l">
              <a:lnSpc>
                <a:spcPts val="4320"/>
              </a:lnSpc>
              <a:buFont typeface="Arial"/>
              <a:buChar char="•"/>
            </a:pPr>
            <a:r>
              <a:rPr lang="en-US" sz="3600" dirty="0">
                <a:solidFill>
                  <a:srgbClr val="000000"/>
                </a:solidFill>
                <a:latin typeface="Rubik 1"/>
              </a:rPr>
              <a:t>How did you feel about the outcome? How could it be handled differently to ensure that people's feelings were not hurt? </a:t>
            </a:r>
          </a:p>
        </p:txBody>
      </p:sp>
      <p:sp>
        <p:nvSpPr>
          <p:cNvPr id="3" name="TextBox 3"/>
          <p:cNvSpPr txBox="1"/>
          <p:nvPr/>
        </p:nvSpPr>
        <p:spPr>
          <a:xfrm>
            <a:off x="91440" y="71163"/>
            <a:ext cx="1121056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Responding and Giving Feedback</a:t>
            </a:r>
          </a:p>
        </p:txBody>
      </p:sp>
      <p:sp>
        <p:nvSpPr>
          <p:cNvPr id="6" name="TextBox 6"/>
          <p:cNvSpPr txBox="1"/>
          <p:nvPr/>
        </p:nvSpPr>
        <p:spPr>
          <a:xfrm>
            <a:off x="2558523" y="5657703"/>
            <a:ext cx="9788462" cy="733425"/>
          </a:xfrm>
          <a:prstGeom prst="rect">
            <a:avLst/>
          </a:prstGeom>
        </p:spPr>
        <p:txBody>
          <a:bodyPr lIns="0" tIns="0" rIns="0" bIns="0" rtlCol="0" anchor="t">
            <a:spAutoFit/>
          </a:bodyPr>
          <a:lstStyle/>
          <a:p>
            <a:pPr algn="ctr">
              <a:lnSpc>
                <a:spcPts val="5759"/>
              </a:lnSpc>
            </a:pPr>
            <a:r>
              <a:rPr lang="en-US" sz="4800">
                <a:solidFill>
                  <a:srgbClr val="000000"/>
                </a:solidFill>
                <a:latin typeface="Rubik 1 Bold"/>
              </a:rPr>
              <a:t>Reflect on your own script: </a:t>
            </a:r>
          </a:p>
        </p:txBody>
      </p:sp>
      <p:sp>
        <p:nvSpPr>
          <p:cNvPr id="7" name="AutoShape 7"/>
          <p:cNvSpPr/>
          <p:nvPr/>
        </p:nvSpPr>
        <p:spPr>
          <a:xfrm rot="-38928">
            <a:off x="3891162" y="5344477"/>
            <a:ext cx="9741793" cy="0"/>
          </a:xfrm>
          <a:prstGeom prst="line">
            <a:avLst/>
          </a:prstGeom>
          <a:ln w="28575" cap="rnd">
            <a:solidFill>
              <a:srgbClr val="C5FFF4"/>
            </a:solidFill>
            <a:prstDash val="solid"/>
            <a:headEnd type="none" w="sm" len="sm"/>
            <a:tailEnd type="triangle" w="lg" len="med"/>
          </a:ln>
        </p:spPr>
        <p:txBody>
          <a:bodyPr/>
          <a:lstStyle/>
          <a:p>
            <a:endParaRPr lang="en-US"/>
          </a:p>
        </p:txBody>
      </p:sp>
      <p:sp>
        <p:nvSpPr>
          <p:cNvPr id="8" name="Freeform 8"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9" name="AutoShape 9"/>
          <p:cNvSpPr/>
          <p:nvPr/>
        </p:nvSpPr>
        <p:spPr>
          <a:xfrm rot="-26733">
            <a:off x="140576" y="1007465"/>
            <a:ext cx="13671830" cy="0"/>
          </a:xfrm>
          <a:prstGeom prst="line">
            <a:avLst/>
          </a:prstGeom>
          <a:ln w="47625" cap="rnd">
            <a:solidFill>
              <a:srgbClr val="71FFE4"/>
            </a:solidFill>
            <a:prstDash val="solid"/>
            <a:headEnd type="none" w="sm" len="sm"/>
            <a:tailEnd type="none" w="sm" len="sm"/>
          </a:ln>
        </p:spPr>
        <p:txBody>
          <a:bodyPr/>
          <a:lstStyle/>
          <a:p>
            <a:endParaRPr lang="en-US"/>
          </a:p>
        </p:txBody>
      </p:sp>
      <p:sp>
        <p:nvSpPr>
          <p:cNvPr id="10" name="Freeform 10"/>
          <p:cNvSpPr/>
          <p:nvPr/>
        </p:nvSpPr>
        <p:spPr>
          <a:xfrm>
            <a:off x="140782" y="7124700"/>
            <a:ext cx="2009060" cy="2942562"/>
          </a:xfrm>
          <a:custGeom>
            <a:avLst/>
            <a:gdLst/>
            <a:ahLst/>
            <a:cxnLst/>
            <a:rect l="l" t="t" r="r" b="b"/>
            <a:pathLst>
              <a:path w="2009060" h="2942562">
                <a:moveTo>
                  <a:pt x="0" y="0"/>
                </a:moveTo>
                <a:lnTo>
                  <a:pt x="2009059" y="0"/>
                </a:lnTo>
                <a:lnTo>
                  <a:pt x="2009059" y="2942562"/>
                </a:lnTo>
                <a:lnTo>
                  <a:pt x="0" y="2942562"/>
                </a:lnTo>
                <a:lnTo>
                  <a:pt x="0" y="0"/>
                </a:lnTo>
                <a:close/>
              </a:path>
            </a:pathLst>
          </a:custGeom>
          <a:blipFill>
            <a:blip r:embed="rId4"/>
            <a:stretch>
              <a:fillRect l="-1748" r="-1748"/>
            </a:stretch>
          </a:blipFill>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3237" y="2170239"/>
            <a:ext cx="17501524" cy="4374153"/>
            <a:chOff x="0" y="0"/>
            <a:chExt cx="23335366" cy="5832204"/>
          </a:xfrm>
        </p:grpSpPr>
        <p:sp>
          <p:nvSpPr>
            <p:cNvPr id="3" name="Freeform 3"/>
            <p:cNvSpPr/>
            <p:nvPr/>
          </p:nvSpPr>
          <p:spPr>
            <a:xfrm>
              <a:off x="0" y="0"/>
              <a:ext cx="23335362" cy="5832221"/>
            </a:xfrm>
            <a:custGeom>
              <a:avLst/>
              <a:gdLst/>
              <a:ahLst/>
              <a:cxnLst/>
              <a:rect l="l" t="t" r="r" b="b"/>
              <a:pathLst>
                <a:path w="23335362" h="5832221">
                  <a:moveTo>
                    <a:pt x="0" y="0"/>
                  </a:moveTo>
                  <a:lnTo>
                    <a:pt x="23335362" y="0"/>
                  </a:lnTo>
                  <a:lnTo>
                    <a:pt x="23335362" y="5832221"/>
                  </a:lnTo>
                  <a:lnTo>
                    <a:pt x="0" y="5832221"/>
                  </a:lnTo>
                  <a:close/>
                </a:path>
              </a:pathLst>
            </a:custGeom>
            <a:solidFill>
              <a:srgbClr val="90FCE9"/>
            </a:solidFill>
          </p:spPr>
          <p:txBody>
            <a:bodyPr/>
            <a:lstStyle/>
            <a:p>
              <a:endParaRPr lang="en-US"/>
            </a:p>
          </p:txBody>
        </p:sp>
      </p:grpSp>
      <p:sp>
        <p:nvSpPr>
          <p:cNvPr id="6" name="TextBox 6"/>
          <p:cNvSpPr txBox="1"/>
          <p:nvPr/>
        </p:nvSpPr>
        <p:spPr>
          <a:xfrm>
            <a:off x="4652990" y="2736650"/>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Think-Pair-Share</a:t>
            </a:r>
          </a:p>
        </p:txBody>
      </p:sp>
      <p:sp>
        <p:nvSpPr>
          <p:cNvPr id="8" name="Freeform 8"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9" name="AutoShape 9"/>
          <p:cNvSpPr/>
          <p:nvPr/>
        </p:nvSpPr>
        <p:spPr>
          <a:xfrm rot="-35146">
            <a:off x="140484" y="1012614"/>
            <a:ext cx="11406607" cy="0"/>
          </a:xfrm>
          <a:prstGeom prst="line">
            <a:avLst/>
          </a:prstGeom>
          <a:ln w="47625" cap="rnd">
            <a:solidFill>
              <a:srgbClr val="71FFE4"/>
            </a:solidFill>
            <a:prstDash val="solid"/>
            <a:headEnd type="none" w="sm" len="sm"/>
            <a:tailEnd type="none" w="sm" len="sm"/>
          </a:ln>
        </p:spPr>
        <p:txBody>
          <a:bodyPr/>
          <a:lstStyle/>
          <a:p>
            <a:endParaRPr lang="en-US"/>
          </a:p>
        </p:txBody>
      </p:sp>
      <p:sp>
        <p:nvSpPr>
          <p:cNvPr id="10" name="Freeform 10"/>
          <p:cNvSpPr/>
          <p:nvPr/>
        </p:nvSpPr>
        <p:spPr>
          <a:xfrm>
            <a:off x="13218677" y="5217677"/>
            <a:ext cx="5069323" cy="5069323"/>
          </a:xfrm>
          <a:custGeom>
            <a:avLst/>
            <a:gdLst/>
            <a:ahLst/>
            <a:cxnLst/>
            <a:rect l="l" t="t" r="r" b="b"/>
            <a:pathLst>
              <a:path w="5069323" h="5069323">
                <a:moveTo>
                  <a:pt x="0" y="0"/>
                </a:moveTo>
                <a:lnTo>
                  <a:pt x="5069323" y="0"/>
                </a:lnTo>
                <a:lnTo>
                  <a:pt x="5069323" y="5069323"/>
                </a:lnTo>
                <a:lnTo>
                  <a:pt x="0" y="5069323"/>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891541" y="4440077"/>
            <a:ext cx="18105118" cy="1457325"/>
          </a:xfrm>
          <a:prstGeom prst="rect">
            <a:avLst/>
          </a:prstGeom>
        </p:spPr>
        <p:txBody>
          <a:bodyPr lIns="0" tIns="0" rIns="0" bIns="0" rtlCol="0" anchor="t">
            <a:spAutoFit/>
          </a:bodyPr>
          <a:lstStyle/>
          <a:p>
            <a:pPr algn="l">
              <a:lnSpc>
                <a:spcPts val="5759"/>
              </a:lnSpc>
            </a:pPr>
            <a:r>
              <a:rPr lang="en-US" sz="4800">
                <a:solidFill>
                  <a:srgbClr val="000000"/>
                </a:solidFill>
                <a:latin typeface="Rubik 1"/>
              </a:rPr>
              <a:t>Why should we confront rather than avoid situations </a:t>
            </a:r>
          </a:p>
          <a:p>
            <a:pPr algn="l">
              <a:lnSpc>
                <a:spcPts val="5759"/>
              </a:lnSpc>
            </a:pPr>
            <a:r>
              <a:rPr lang="en-US" sz="4800">
                <a:solidFill>
                  <a:srgbClr val="000000"/>
                </a:solidFill>
                <a:latin typeface="Rubik 1"/>
              </a:rPr>
              <a:t>that might result in rejection?</a:t>
            </a:r>
          </a:p>
        </p:txBody>
      </p:sp>
      <p:sp>
        <p:nvSpPr>
          <p:cNvPr id="12" name="TextBox 12"/>
          <p:cNvSpPr txBox="1"/>
          <p:nvPr/>
        </p:nvSpPr>
        <p:spPr>
          <a:xfrm>
            <a:off x="91440" y="77150"/>
            <a:ext cx="11626049"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What Can We Learn From Rejection?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2"/>
            <a:stretch>
              <a:fillRect l="-1351" r="-1351"/>
            </a:stretch>
          </a:blipFill>
        </p:spPr>
        <p:txBody>
          <a:bodyPr/>
          <a:lstStyle/>
          <a:p>
            <a:endParaRPr lang="en-US"/>
          </a:p>
        </p:txBody>
      </p:sp>
      <p:sp>
        <p:nvSpPr>
          <p:cNvPr id="3" name="AutoShape 3"/>
          <p:cNvSpPr/>
          <p:nvPr/>
        </p:nvSpPr>
        <p:spPr>
          <a:xfrm rot="-40790">
            <a:off x="3548811" y="2016600"/>
            <a:ext cx="10696251" cy="0"/>
          </a:xfrm>
          <a:prstGeom prst="line">
            <a:avLst/>
          </a:prstGeom>
          <a:ln w="47625" cap="rnd">
            <a:solidFill>
              <a:srgbClr val="71FFE4"/>
            </a:solidFill>
            <a:prstDash val="solid"/>
            <a:headEnd type="none" w="sm" len="sm"/>
            <a:tailEnd type="none" w="sm" len="sm"/>
          </a:ln>
        </p:spPr>
        <p:txBody>
          <a:bodyPr/>
          <a:lstStyle/>
          <a:p>
            <a:endParaRPr lang="en-US"/>
          </a:p>
        </p:txBody>
      </p:sp>
      <p:sp>
        <p:nvSpPr>
          <p:cNvPr id="4" name="Freeform 4" descr="A green letter s and a black background  Description automatically generated"/>
          <p:cNvSpPr/>
          <p:nvPr/>
        </p:nvSpPr>
        <p:spPr>
          <a:xfrm>
            <a:off x="6558813" y="723405"/>
            <a:ext cx="5179219" cy="731244"/>
          </a:xfrm>
          <a:custGeom>
            <a:avLst/>
            <a:gdLst/>
            <a:ahLst/>
            <a:cxnLst/>
            <a:rect l="l" t="t" r="r" b="b"/>
            <a:pathLst>
              <a:path w="5179219" h="731244">
                <a:moveTo>
                  <a:pt x="0" y="0"/>
                </a:moveTo>
                <a:lnTo>
                  <a:pt x="5179219" y="0"/>
                </a:lnTo>
                <a:lnTo>
                  <a:pt x="5179219" y="731244"/>
                </a:lnTo>
                <a:lnTo>
                  <a:pt x="0" y="731244"/>
                </a:lnTo>
                <a:lnTo>
                  <a:pt x="0" y="0"/>
                </a:lnTo>
                <a:close/>
              </a:path>
            </a:pathLst>
          </a:custGeom>
          <a:blipFill>
            <a:blip r:embed="rId3"/>
            <a:stretch>
              <a:fillRect/>
            </a:stretch>
          </a:blipFill>
        </p:spPr>
        <p:txBody>
          <a:bodyPr/>
          <a:lstStyle/>
          <a:p>
            <a:endParaRPr lang="en-US"/>
          </a:p>
        </p:txBody>
      </p:sp>
      <p:grpSp>
        <p:nvGrpSpPr>
          <p:cNvPr id="5" name="Group 5"/>
          <p:cNvGrpSpPr/>
          <p:nvPr/>
        </p:nvGrpSpPr>
        <p:grpSpPr>
          <a:xfrm>
            <a:off x="11131378" y="724930"/>
            <a:ext cx="607539" cy="720807"/>
            <a:chOff x="0" y="0"/>
            <a:chExt cx="810052" cy="961076"/>
          </a:xfrm>
        </p:grpSpPr>
        <p:sp>
          <p:nvSpPr>
            <p:cNvPr id="6" name="Freeform 6"/>
            <p:cNvSpPr/>
            <p:nvPr/>
          </p:nvSpPr>
          <p:spPr>
            <a:xfrm>
              <a:off x="0" y="0"/>
              <a:ext cx="810006" cy="961136"/>
            </a:xfrm>
            <a:custGeom>
              <a:avLst/>
              <a:gdLst/>
              <a:ahLst/>
              <a:cxnLst/>
              <a:rect l="l" t="t" r="r" b="b"/>
              <a:pathLst>
                <a:path w="810006" h="961136">
                  <a:moveTo>
                    <a:pt x="0" y="0"/>
                  </a:moveTo>
                  <a:lnTo>
                    <a:pt x="810006" y="0"/>
                  </a:lnTo>
                  <a:lnTo>
                    <a:pt x="810006" y="961136"/>
                  </a:lnTo>
                  <a:lnTo>
                    <a:pt x="0" y="961136"/>
                  </a:lnTo>
                  <a:close/>
                </a:path>
              </a:pathLst>
            </a:custGeom>
            <a:solidFill>
              <a:srgbClr val="FFFFFF"/>
            </a:solidFill>
          </p:spPr>
          <p:txBody>
            <a:bodyPr/>
            <a:lstStyle/>
            <a:p>
              <a:endParaRPr lang="en-US"/>
            </a:p>
          </p:txBody>
        </p:sp>
      </p:grpSp>
      <p:sp>
        <p:nvSpPr>
          <p:cNvPr id="7" name="TextBox 7"/>
          <p:cNvSpPr txBox="1"/>
          <p:nvPr/>
        </p:nvSpPr>
        <p:spPr>
          <a:xfrm>
            <a:off x="11220759" y="359529"/>
            <a:ext cx="875682" cy="1441579"/>
          </a:xfrm>
          <a:prstGeom prst="rect">
            <a:avLst/>
          </a:prstGeom>
        </p:spPr>
        <p:txBody>
          <a:bodyPr lIns="0" tIns="0" rIns="0" bIns="0" rtlCol="0" anchor="t">
            <a:spAutoFit/>
          </a:bodyPr>
          <a:lstStyle/>
          <a:p>
            <a:pPr algn="l">
              <a:lnSpc>
                <a:spcPts val="10800"/>
              </a:lnSpc>
            </a:pPr>
            <a:r>
              <a:rPr lang="en-US" sz="9000" spc="84">
                <a:solidFill>
                  <a:srgbClr val="000000"/>
                </a:solidFill>
                <a:latin typeface="TT Rounds Condensed Bold"/>
              </a:rPr>
              <a:t>5</a:t>
            </a:r>
          </a:p>
        </p:txBody>
      </p:sp>
      <p:sp>
        <p:nvSpPr>
          <p:cNvPr id="8" name="Freeform 8" descr="A cartoon of a person with many faces above their head  Description automatically generated"/>
          <p:cNvSpPr/>
          <p:nvPr/>
        </p:nvSpPr>
        <p:spPr>
          <a:xfrm>
            <a:off x="6989704" y="2108115"/>
            <a:ext cx="4304861" cy="6172200"/>
          </a:xfrm>
          <a:custGeom>
            <a:avLst/>
            <a:gdLst/>
            <a:ahLst/>
            <a:cxnLst/>
            <a:rect l="l" t="t" r="r" b="b"/>
            <a:pathLst>
              <a:path w="4304861" h="6172200">
                <a:moveTo>
                  <a:pt x="0" y="0"/>
                </a:moveTo>
                <a:lnTo>
                  <a:pt x="4304861" y="0"/>
                </a:lnTo>
                <a:lnTo>
                  <a:pt x="4304861" y="6172200"/>
                </a:lnTo>
                <a:lnTo>
                  <a:pt x="0" y="6172200"/>
                </a:lnTo>
                <a:lnTo>
                  <a:pt x="0" y="0"/>
                </a:lnTo>
                <a:close/>
              </a:path>
            </a:pathLst>
          </a:custGeom>
          <a:blipFill>
            <a:blip r:embed="rId4"/>
            <a:stretch>
              <a:fillRect/>
            </a:stretch>
          </a:blipFill>
        </p:spPr>
        <p:txBody>
          <a:bodyPr/>
          <a:lstStyle/>
          <a:p>
            <a:endParaRPr lang="en-US"/>
          </a:p>
        </p:txBody>
      </p:sp>
      <p:sp>
        <p:nvSpPr>
          <p:cNvPr id="9" name="Freeform 9" descr="A black text on a white background  Description automatically generated"/>
          <p:cNvSpPr/>
          <p:nvPr/>
        </p:nvSpPr>
        <p:spPr>
          <a:xfrm>
            <a:off x="4578372" y="7816575"/>
            <a:ext cx="9144000" cy="2301140"/>
          </a:xfrm>
          <a:custGeom>
            <a:avLst/>
            <a:gdLst/>
            <a:ahLst/>
            <a:cxnLst/>
            <a:rect l="l" t="t" r="r" b="b"/>
            <a:pathLst>
              <a:path w="9144000" h="2301140">
                <a:moveTo>
                  <a:pt x="0" y="0"/>
                </a:moveTo>
                <a:lnTo>
                  <a:pt x="9144000" y="0"/>
                </a:lnTo>
                <a:lnTo>
                  <a:pt x="9144000" y="2301139"/>
                </a:lnTo>
                <a:lnTo>
                  <a:pt x="0" y="2301139"/>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3237" y="2870456"/>
            <a:ext cx="17501524" cy="5321505"/>
            <a:chOff x="0" y="0"/>
            <a:chExt cx="23335366" cy="7095340"/>
          </a:xfrm>
        </p:grpSpPr>
        <p:sp>
          <p:nvSpPr>
            <p:cNvPr id="3" name="Freeform 3"/>
            <p:cNvSpPr/>
            <p:nvPr/>
          </p:nvSpPr>
          <p:spPr>
            <a:xfrm>
              <a:off x="0" y="0"/>
              <a:ext cx="23335362" cy="7095363"/>
            </a:xfrm>
            <a:custGeom>
              <a:avLst/>
              <a:gdLst/>
              <a:ahLst/>
              <a:cxnLst/>
              <a:rect l="l" t="t" r="r" b="b"/>
              <a:pathLst>
                <a:path w="23335362" h="7095363">
                  <a:moveTo>
                    <a:pt x="0" y="0"/>
                  </a:moveTo>
                  <a:lnTo>
                    <a:pt x="23335362" y="0"/>
                  </a:lnTo>
                  <a:lnTo>
                    <a:pt x="23335362" y="7095363"/>
                  </a:lnTo>
                  <a:lnTo>
                    <a:pt x="0" y="7095363"/>
                  </a:lnTo>
                  <a:close/>
                </a:path>
              </a:pathLst>
            </a:custGeom>
            <a:solidFill>
              <a:srgbClr val="90FCE9"/>
            </a:solidFill>
          </p:spPr>
          <p:txBody>
            <a:bodyPr/>
            <a:lstStyle/>
            <a:p>
              <a:endParaRPr lang="en-US"/>
            </a:p>
          </p:txBody>
        </p:sp>
      </p:grpSp>
      <p:sp>
        <p:nvSpPr>
          <p:cNvPr id="6" name="TextBox 6"/>
          <p:cNvSpPr txBox="1"/>
          <p:nvPr/>
        </p:nvSpPr>
        <p:spPr>
          <a:xfrm>
            <a:off x="4220502" y="3539838"/>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Think-Pair-Share</a:t>
            </a:r>
          </a:p>
        </p:txBody>
      </p:sp>
      <p:sp>
        <p:nvSpPr>
          <p:cNvPr id="7" name="TextBox 7"/>
          <p:cNvSpPr txBox="1"/>
          <p:nvPr/>
        </p:nvSpPr>
        <p:spPr>
          <a:xfrm>
            <a:off x="3136355" y="4800481"/>
            <a:ext cx="12009119" cy="2905125"/>
          </a:xfrm>
          <a:prstGeom prst="rect">
            <a:avLst/>
          </a:prstGeom>
        </p:spPr>
        <p:txBody>
          <a:bodyPr lIns="0" tIns="0" rIns="0" bIns="0" rtlCol="0" anchor="t">
            <a:spAutoFit/>
          </a:bodyPr>
          <a:lstStyle/>
          <a:p>
            <a:pPr algn="l">
              <a:lnSpc>
                <a:spcPts val="5759"/>
              </a:lnSpc>
            </a:pPr>
            <a:r>
              <a:rPr lang="en-US" sz="4800">
                <a:solidFill>
                  <a:srgbClr val="000000"/>
                </a:solidFill>
                <a:latin typeface="Rubik 1"/>
              </a:rPr>
              <a:t>How has your relationship changed with:</a:t>
            </a:r>
          </a:p>
          <a:p>
            <a:pPr marL="868680" lvl="1" indent="-434340" algn="l">
              <a:lnSpc>
                <a:spcPts val="5759"/>
              </a:lnSpc>
              <a:buFont typeface="Arial"/>
              <a:buChar char="•"/>
            </a:pPr>
            <a:r>
              <a:rPr lang="en-US" sz="4800">
                <a:solidFill>
                  <a:srgbClr val="000000"/>
                </a:solidFill>
                <a:latin typeface="Rubik 1"/>
              </a:rPr>
              <a:t>your parents</a:t>
            </a:r>
          </a:p>
          <a:p>
            <a:pPr marL="868680" lvl="1" indent="-434340" algn="l">
              <a:lnSpc>
                <a:spcPts val="5759"/>
              </a:lnSpc>
              <a:buFont typeface="Arial"/>
              <a:buChar char="•"/>
            </a:pPr>
            <a:r>
              <a:rPr lang="en-US" sz="4800">
                <a:solidFill>
                  <a:srgbClr val="000000"/>
                </a:solidFill>
                <a:latin typeface="Rubik 1"/>
              </a:rPr>
              <a:t>your siblings</a:t>
            </a:r>
          </a:p>
          <a:p>
            <a:pPr marL="868680" lvl="1" indent="-434340" algn="l">
              <a:lnSpc>
                <a:spcPts val="5759"/>
              </a:lnSpc>
              <a:buFont typeface="Arial"/>
              <a:buChar char="•"/>
            </a:pPr>
            <a:r>
              <a:rPr lang="en-US" sz="4800">
                <a:solidFill>
                  <a:srgbClr val="000000"/>
                </a:solidFill>
                <a:latin typeface="Rubik 1"/>
              </a:rPr>
              <a:t>your close friends</a:t>
            </a:r>
          </a:p>
        </p:txBody>
      </p:sp>
      <p:sp>
        <p:nvSpPr>
          <p:cNvPr id="8" name="TextBox 8"/>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Changing Relationships</a:t>
            </a:r>
          </a:p>
        </p:txBody>
      </p:sp>
      <p:sp>
        <p:nvSpPr>
          <p:cNvPr id="9" name="Freeform 9"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10" name="AutoShape 10"/>
          <p:cNvSpPr/>
          <p:nvPr/>
        </p:nvSpPr>
        <p:spPr>
          <a:xfrm rot="-26733">
            <a:off x="140576" y="1007465"/>
            <a:ext cx="13671830" cy="0"/>
          </a:xfrm>
          <a:prstGeom prst="line">
            <a:avLst/>
          </a:prstGeom>
          <a:ln w="47625" cap="rnd">
            <a:solidFill>
              <a:srgbClr val="71FFE4"/>
            </a:solidFill>
            <a:prstDash val="solid"/>
            <a:headEnd type="none" w="sm" len="sm"/>
            <a:tailEnd type="none" w="sm" len="sm"/>
          </a:ln>
        </p:spPr>
        <p:txBody>
          <a:bodyPr/>
          <a:lstStyle/>
          <a:p>
            <a:endParaRPr lang="en-US"/>
          </a:p>
        </p:txBody>
      </p:sp>
      <p:sp>
        <p:nvSpPr>
          <p:cNvPr id="11" name="TextBox 11"/>
          <p:cNvSpPr txBox="1"/>
          <p:nvPr/>
        </p:nvSpPr>
        <p:spPr>
          <a:xfrm>
            <a:off x="366380" y="1422969"/>
            <a:ext cx="18105118"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a:rPr>
              <a:t>Relationships change over the course of your life.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Healthy Relationships</a:t>
            </a:r>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AutoShape 4"/>
          <p:cNvSpPr/>
          <p:nvPr/>
        </p:nvSpPr>
        <p:spPr>
          <a:xfrm rot="-45405">
            <a:off x="140431" y="1028059"/>
            <a:ext cx="8049795" cy="0"/>
          </a:xfrm>
          <a:prstGeom prst="line">
            <a:avLst/>
          </a:prstGeom>
          <a:ln w="47625" cap="rnd">
            <a:solidFill>
              <a:srgbClr val="71FFE4"/>
            </a:solidFill>
            <a:prstDash val="solid"/>
            <a:headEnd type="none" w="sm" len="sm"/>
            <a:tailEnd type="none" w="sm" len="sm"/>
          </a:ln>
        </p:spPr>
        <p:txBody>
          <a:bodyPr/>
          <a:lstStyle/>
          <a:p>
            <a:endParaRPr lang="en-US"/>
          </a:p>
        </p:txBody>
      </p:sp>
      <p:sp>
        <p:nvSpPr>
          <p:cNvPr id="5" name="TextBox 5"/>
          <p:cNvSpPr txBox="1"/>
          <p:nvPr/>
        </p:nvSpPr>
        <p:spPr>
          <a:xfrm>
            <a:off x="279534" y="1531417"/>
            <a:ext cx="8982710" cy="2562225"/>
          </a:xfrm>
          <a:prstGeom prst="rect">
            <a:avLst/>
          </a:prstGeom>
        </p:spPr>
        <p:txBody>
          <a:bodyPr lIns="0" tIns="0" rIns="0" bIns="0" rtlCol="0" anchor="t">
            <a:spAutoFit/>
          </a:bodyPr>
          <a:lstStyle/>
          <a:p>
            <a:pPr algn="l">
              <a:lnSpc>
                <a:spcPts val="5040"/>
              </a:lnSpc>
            </a:pPr>
            <a:r>
              <a:rPr lang="en-US" sz="4200">
                <a:solidFill>
                  <a:srgbClr val="000000"/>
                </a:solidFill>
                <a:latin typeface="Rubik 1"/>
              </a:rPr>
              <a:t>Who are you as an individual?            </a:t>
            </a:r>
          </a:p>
          <a:p>
            <a:pPr algn="l">
              <a:lnSpc>
                <a:spcPts val="5040"/>
              </a:lnSpc>
            </a:pPr>
            <a:r>
              <a:rPr lang="en-US" sz="4200">
                <a:solidFill>
                  <a:srgbClr val="000000"/>
                </a:solidFill>
                <a:latin typeface="Rubik 1"/>
              </a:rPr>
              <a:t>What role do you want to play in the relationships you have in your life?</a:t>
            </a:r>
          </a:p>
          <a:p>
            <a:pPr algn="l">
              <a:lnSpc>
                <a:spcPts val="5040"/>
              </a:lnSpc>
            </a:pPr>
            <a:endParaRPr lang="en-US" sz="4200">
              <a:solidFill>
                <a:srgbClr val="000000"/>
              </a:solidFill>
              <a:latin typeface="Rubik 1"/>
            </a:endParaRPr>
          </a:p>
        </p:txBody>
      </p:sp>
      <p:grpSp>
        <p:nvGrpSpPr>
          <p:cNvPr id="6" name="Group 6"/>
          <p:cNvGrpSpPr/>
          <p:nvPr/>
        </p:nvGrpSpPr>
        <p:grpSpPr>
          <a:xfrm>
            <a:off x="9834267" y="494863"/>
            <a:ext cx="6938088" cy="9493750"/>
            <a:chOff x="0" y="0"/>
            <a:chExt cx="9250784" cy="12658334"/>
          </a:xfrm>
        </p:grpSpPr>
        <p:sp>
          <p:nvSpPr>
            <p:cNvPr id="7" name="Freeform 7"/>
            <p:cNvSpPr/>
            <p:nvPr/>
          </p:nvSpPr>
          <p:spPr>
            <a:xfrm>
              <a:off x="0" y="0"/>
              <a:ext cx="9250807" cy="12658344"/>
            </a:xfrm>
            <a:custGeom>
              <a:avLst/>
              <a:gdLst/>
              <a:ahLst/>
              <a:cxnLst/>
              <a:rect l="l" t="t" r="r" b="b"/>
              <a:pathLst>
                <a:path w="9250807" h="12658344">
                  <a:moveTo>
                    <a:pt x="0" y="0"/>
                  </a:moveTo>
                  <a:lnTo>
                    <a:pt x="9250807" y="0"/>
                  </a:lnTo>
                  <a:lnTo>
                    <a:pt x="9250807" y="12658344"/>
                  </a:lnTo>
                  <a:lnTo>
                    <a:pt x="0" y="12658344"/>
                  </a:lnTo>
                  <a:close/>
                </a:path>
              </a:pathLst>
            </a:custGeom>
            <a:solidFill>
              <a:srgbClr val="71FFE4"/>
            </a:solidFill>
          </p:spPr>
          <p:txBody>
            <a:bodyPr/>
            <a:lstStyle/>
            <a:p>
              <a:endParaRPr lang="en-US"/>
            </a:p>
          </p:txBody>
        </p:sp>
      </p:grpSp>
      <p:grpSp>
        <p:nvGrpSpPr>
          <p:cNvPr id="8" name="Group 8"/>
          <p:cNvGrpSpPr/>
          <p:nvPr/>
        </p:nvGrpSpPr>
        <p:grpSpPr>
          <a:xfrm rot="-5400000">
            <a:off x="1287507" y="3470782"/>
            <a:ext cx="5764198" cy="7568157"/>
            <a:chOff x="0" y="0"/>
            <a:chExt cx="7685598" cy="10090876"/>
          </a:xfrm>
        </p:grpSpPr>
        <p:sp>
          <p:nvSpPr>
            <p:cNvPr id="9" name="Freeform 9"/>
            <p:cNvSpPr/>
            <p:nvPr/>
          </p:nvSpPr>
          <p:spPr>
            <a:xfrm>
              <a:off x="0" y="0"/>
              <a:ext cx="7685659" cy="10090912"/>
            </a:xfrm>
            <a:custGeom>
              <a:avLst/>
              <a:gdLst/>
              <a:ahLst/>
              <a:cxnLst/>
              <a:rect l="l" t="t" r="r" b="b"/>
              <a:pathLst>
                <a:path w="7685659" h="10090912">
                  <a:moveTo>
                    <a:pt x="0" y="0"/>
                  </a:moveTo>
                  <a:lnTo>
                    <a:pt x="7685659" y="0"/>
                  </a:lnTo>
                  <a:lnTo>
                    <a:pt x="7685659" y="10090912"/>
                  </a:lnTo>
                  <a:lnTo>
                    <a:pt x="0" y="10090912"/>
                  </a:lnTo>
                  <a:close/>
                </a:path>
              </a:pathLst>
            </a:custGeom>
            <a:solidFill>
              <a:srgbClr val="71FFE4"/>
            </a:solidFill>
          </p:spPr>
          <p:txBody>
            <a:bodyPr/>
            <a:lstStyle/>
            <a:p>
              <a:endParaRPr lang="en-US"/>
            </a:p>
          </p:txBody>
        </p:sp>
      </p:grpSp>
      <p:sp>
        <p:nvSpPr>
          <p:cNvPr id="10" name="TextBox 10"/>
          <p:cNvSpPr txBox="1"/>
          <p:nvPr/>
        </p:nvSpPr>
        <p:spPr>
          <a:xfrm>
            <a:off x="1094928" y="4944400"/>
            <a:ext cx="5883225" cy="647700"/>
          </a:xfrm>
          <a:prstGeom prst="rect">
            <a:avLst/>
          </a:prstGeom>
        </p:spPr>
        <p:txBody>
          <a:bodyPr lIns="0" tIns="0" rIns="0" bIns="0" rtlCol="0" anchor="t">
            <a:spAutoFit/>
          </a:bodyPr>
          <a:lstStyle/>
          <a:p>
            <a:pPr algn="l">
              <a:lnSpc>
                <a:spcPts val="5040"/>
              </a:lnSpc>
            </a:pPr>
            <a:r>
              <a:rPr lang="en-US" sz="4200">
                <a:solidFill>
                  <a:srgbClr val="000000"/>
                </a:solidFill>
                <a:latin typeface="Rubik 1"/>
              </a:rPr>
              <a:t>Fill in the chart:</a:t>
            </a:r>
          </a:p>
        </p:txBody>
      </p:sp>
      <p:sp>
        <p:nvSpPr>
          <p:cNvPr id="11" name="TextBox 11"/>
          <p:cNvSpPr txBox="1"/>
          <p:nvPr/>
        </p:nvSpPr>
        <p:spPr>
          <a:xfrm>
            <a:off x="1094925" y="6221267"/>
            <a:ext cx="5883225" cy="3209925"/>
          </a:xfrm>
          <a:prstGeom prst="rect">
            <a:avLst/>
          </a:prstGeom>
        </p:spPr>
        <p:txBody>
          <a:bodyPr lIns="0" tIns="0" rIns="0" bIns="0" rtlCol="0" anchor="t">
            <a:spAutoFit/>
          </a:bodyPr>
          <a:lstStyle/>
          <a:p>
            <a:pPr marL="542925" lvl="1" indent="-271462" algn="l">
              <a:lnSpc>
                <a:spcPts val="3600"/>
              </a:lnSpc>
              <a:buFont typeface="Arial"/>
              <a:buChar char="•"/>
            </a:pPr>
            <a:r>
              <a:rPr lang="en-US" sz="3000">
                <a:solidFill>
                  <a:srgbClr val="000000"/>
                </a:solidFill>
                <a:latin typeface="Rubik 1"/>
              </a:rPr>
              <a:t>use words and phrases that apply to you. </a:t>
            </a:r>
          </a:p>
          <a:p>
            <a:pPr marL="542925" lvl="1" indent="-271462" algn="l">
              <a:lnSpc>
                <a:spcPts val="3600"/>
              </a:lnSpc>
            </a:pPr>
            <a:endParaRPr lang="en-US" sz="3000">
              <a:solidFill>
                <a:srgbClr val="000000"/>
              </a:solidFill>
              <a:latin typeface="Rubik 1"/>
            </a:endParaRPr>
          </a:p>
          <a:p>
            <a:pPr marL="542925" lvl="1" indent="-271462" algn="l">
              <a:lnSpc>
                <a:spcPts val="3600"/>
              </a:lnSpc>
              <a:buFont typeface="Arial"/>
              <a:buChar char="•"/>
            </a:pPr>
            <a:r>
              <a:rPr lang="en-US" sz="3000">
                <a:solidFill>
                  <a:srgbClr val="000000"/>
                </a:solidFill>
                <a:latin typeface="Rubik 1"/>
              </a:rPr>
              <a:t>Elaborate in paragraph form with details to explain your thoughts clearly</a:t>
            </a:r>
          </a:p>
          <a:p>
            <a:pPr marL="542925" lvl="1" indent="-271462" algn="l">
              <a:lnSpc>
                <a:spcPts val="3600"/>
              </a:lnSpc>
            </a:pPr>
            <a:endParaRPr lang="en-US" sz="3000">
              <a:solidFill>
                <a:srgbClr val="000000"/>
              </a:solidFill>
              <a:latin typeface="Rubik 1"/>
            </a:endParaRPr>
          </a:p>
        </p:txBody>
      </p:sp>
      <p:sp>
        <p:nvSpPr>
          <p:cNvPr id="12" name="Freeform 12" descr="A grid of blackline grid  Description automatically generated"/>
          <p:cNvSpPr/>
          <p:nvPr/>
        </p:nvSpPr>
        <p:spPr>
          <a:xfrm>
            <a:off x="10125020" y="956877"/>
            <a:ext cx="6358566" cy="8612655"/>
          </a:xfrm>
          <a:custGeom>
            <a:avLst/>
            <a:gdLst/>
            <a:ahLst/>
            <a:cxnLst/>
            <a:rect l="l" t="t" r="r" b="b"/>
            <a:pathLst>
              <a:path w="6358566" h="8612655">
                <a:moveTo>
                  <a:pt x="0" y="0"/>
                </a:moveTo>
                <a:lnTo>
                  <a:pt x="6358566" y="0"/>
                </a:lnTo>
                <a:lnTo>
                  <a:pt x="6358566" y="8612655"/>
                </a:lnTo>
                <a:lnTo>
                  <a:pt x="0" y="8612655"/>
                </a:lnTo>
                <a:lnTo>
                  <a:pt x="0" y="0"/>
                </a:lnTo>
                <a:close/>
              </a:path>
            </a:pathLst>
          </a:custGeom>
          <a:blipFill>
            <a:blip r:embed="rId4"/>
            <a:stretch>
              <a:fillRect l="-1465" r="-1465"/>
            </a:stretch>
          </a:blipFill>
        </p:spPr>
        <p:txBody>
          <a:body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75316" y="1715565"/>
            <a:ext cx="16129811" cy="5753100"/>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you have different needs and wants in relationships</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you have core values</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we have to set clear boundary goals within relationships</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there are strategies to deal with rejection</a:t>
            </a:r>
          </a:p>
          <a:p>
            <a:pPr marL="760095" lvl="1" indent="-380048" algn="l">
              <a:lnSpc>
                <a:spcPts val="5040"/>
              </a:lnSpc>
            </a:pPr>
            <a:endParaRPr lang="en-US" sz="4200">
              <a:solidFill>
                <a:srgbClr val="000000"/>
              </a:solidFill>
              <a:latin typeface="Rubik 1"/>
            </a:endParaRPr>
          </a:p>
          <a:p>
            <a:pPr marL="760095" lvl="1" indent="-380048" algn="l">
              <a:lnSpc>
                <a:spcPts val="5040"/>
              </a:lnSpc>
            </a:pPr>
            <a:endParaRPr lang="en-US" sz="4200">
              <a:solidFill>
                <a:srgbClr val="000000"/>
              </a:solidFill>
              <a:latin typeface="Rubik 1"/>
            </a:endParaRPr>
          </a:p>
        </p:txBody>
      </p:sp>
      <p:sp>
        <p:nvSpPr>
          <p:cNvPr id="3" name="Freeform 3"/>
          <p:cNvSpPr/>
          <p:nvPr/>
        </p:nvSpPr>
        <p:spPr>
          <a:xfrm>
            <a:off x="121587" y="1044937"/>
            <a:ext cx="10239186" cy="148983"/>
          </a:xfrm>
          <a:custGeom>
            <a:avLst/>
            <a:gdLst/>
            <a:ahLst/>
            <a:cxnLst/>
            <a:rect l="l" t="t" r="r" b="b"/>
            <a:pathLst>
              <a:path w="10239186" h="148983">
                <a:moveTo>
                  <a:pt x="0" y="0"/>
                </a:moveTo>
                <a:lnTo>
                  <a:pt x="10239186" y="0"/>
                </a:lnTo>
                <a:lnTo>
                  <a:pt x="10239186" y="148983"/>
                </a:lnTo>
                <a:lnTo>
                  <a:pt x="0" y="148983"/>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Let's Review</a:t>
            </a:r>
          </a:p>
        </p:txBody>
      </p:sp>
      <p:grpSp>
        <p:nvGrpSpPr>
          <p:cNvPr id="5" name="Group 5"/>
          <p:cNvGrpSpPr/>
          <p:nvPr/>
        </p:nvGrpSpPr>
        <p:grpSpPr>
          <a:xfrm>
            <a:off x="2492298" y="7157213"/>
            <a:ext cx="15402464" cy="3068240"/>
            <a:chOff x="0" y="0"/>
            <a:chExt cx="20536618" cy="4090986"/>
          </a:xfrm>
        </p:grpSpPr>
        <p:sp>
          <p:nvSpPr>
            <p:cNvPr id="6" name="Freeform 6"/>
            <p:cNvSpPr/>
            <p:nvPr/>
          </p:nvSpPr>
          <p:spPr>
            <a:xfrm>
              <a:off x="0" y="0"/>
              <a:ext cx="20536663" cy="4090924"/>
            </a:xfrm>
            <a:custGeom>
              <a:avLst/>
              <a:gdLst/>
              <a:ahLst/>
              <a:cxnLst/>
              <a:rect l="l" t="t" r="r" b="b"/>
              <a:pathLst>
                <a:path w="20536663" h="4090924">
                  <a:moveTo>
                    <a:pt x="0" y="0"/>
                  </a:moveTo>
                  <a:lnTo>
                    <a:pt x="20536663" y="0"/>
                  </a:lnTo>
                  <a:lnTo>
                    <a:pt x="20536663" y="4090924"/>
                  </a:lnTo>
                  <a:lnTo>
                    <a:pt x="0" y="4090924"/>
                  </a:lnTo>
                  <a:close/>
                </a:path>
              </a:pathLst>
            </a:custGeom>
            <a:solidFill>
              <a:srgbClr val="90FCE9"/>
            </a:solidFill>
          </p:spPr>
          <p:txBody>
            <a:bodyPr/>
            <a:lstStyle/>
            <a:p>
              <a:endParaRPr lang="en-US"/>
            </a:p>
          </p:txBody>
        </p:sp>
      </p:grpSp>
      <p:sp>
        <p:nvSpPr>
          <p:cNvPr id="9" name="TextBox 9"/>
          <p:cNvSpPr txBox="1"/>
          <p:nvPr/>
        </p:nvSpPr>
        <p:spPr>
          <a:xfrm>
            <a:off x="5110337" y="7664596"/>
            <a:ext cx="9854915" cy="733425"/>
          </a:xfrm>
          <a:prstGeom prst="rect">
            <a:avLst/>
          </a:prstGeom>
        </p:spPr>
        <p:txBody>
          <a:bodyPr lIns="0" tIns="0" rIns="0" bIns="0" rtlCol="0" anchor="t">
            <a:spAutoFit/>
          </a:bodyPr>
          <a:lstStyle/>
          <a:p>
            <a:pPr algn="ctr">
              <a:lnSpc>
                <a:spcPts val="5759"/>
              </a:lnSpc>
            </a:pPr>
            <a:r>
              <a:rPr lang="en-US" sz="4800">
                <a:solidFill>
                  <a:srgbClr val="000000"/>
                </a:solidFill>
                <a:latin typeface="Rubik 1 Bold"/>
              </a:rPr>
              <a:t>Think about it...</a:t>
            </a:r>
          </a:p>
        </p:txBody>
      </p:sp>
      <p:sp>
        <p:nvSpPr>
          <p:cNvPr id="10" name="TextBox 10"/>
          <p:cNvSpPr txBox="1"/>
          <p:nvPr/>
        </p:nvSpPr>
        <p:spPr>
          <a:xfrm>
            <a:off x="3100796" y="8468911"/>
            <a:ext cx="14185467" cy="1285875"/>
          </a:xfrm>
          <a:prstGeom prst="rect">
            <a:avLst/>
          </a:prstGeom>
        </p:spPr>
        <p:txBody>
          <a:bodyPr lIns="0" tIns="0" rIns="0" bIns="0" rtlCol="0" anchor="t">
            <a:spAutoFit/>
          </a:bodyPr>
          <a:lstStyle/>
          <a:p>
            <a:pPr algn="l">
              <a:lnSpc>
                <a:spcPts val="5040"/>
              </a:lnSpc>
            </a:pPr>
            <a:r>
              <a:rPr lang="en-US" sz="4200">
                <a:solidFill>
                  <a:srgbClr val="000000"/>
                </a:solidFill>
                <a:latin typeface="Rubik 1"/>
              </a:rPr>
              <a:t>Are you living up to your own expectations of yourself that you documented on the chart?</a:t>
            </a:r>
          </a:p>
        </p:txBody>
      </p:sp>
      <p:sp>
        <p:nvSpPr>
          <p:cNvPr id="11" name="Freeform 11"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4"/>
            <a:stretch>
              <a:fillRect l="-1351" r="-1351"/>
            </a:stretch>
          </a:blipFill>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17474915" cy="695325"/>
          </a:xfrm>
          <a:prstGeom prst="rect">
            <a:avLst/>
          </a:prstGeom>
        </p:spPr>
        <p:txBody>
          <a:bodyPr lIns="0" tIns="0" rIns="0" bIns="0" rtlCol="0" anchor="t">
            <a:spAutoFit/>
          </a:bodyPr>
          <a:lstStyle/>
          <a:p>
            <a:pPr algn="l">
              <a:lnSpc>
                <a:spcPts val="5400"/>
              </a:lnSpc>
            </a:pPr>
            <a:r>
              <a:rPr lang="en-US" sz="4500">
                <a:solidFill>
                  <a:srgbClr val="000000"/>
                </a:solidFill>
                <a:latin typeface="Rubik 1 Bold"/>
              </a:rPr>
              <a:t>Engaging in More Meaningful and Authentic Relationships </a:t>
            </a:r>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AutoShape 4"/>
          <p:cNvSpPr/>
          <p:nvPr/>
        </p:nvSpPr>
        <p:spPr>
          <a:xfrm rot="-40514">
            <a:off x="140196" y="981722"/>
            <a:ext cx="16885347"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5" name="Group 5"/>
          <p:cNvGrpSpPr/>
          <p:nvPr/>
        </p:nvGrpSpPr>
        <p:grpSpPr>
          <a:xfrm>
            <a:off x="321153" y="1412835"/>
            <a:ext cx="17501524" cy="8689048"/>
            <a:chOff x="0" y="0"/>
            <a:chExt cx="23335366" cy="11585398"/>
          </a:xfrm>
        </p:grpSpPr>
        <p:sp>
          <p:nvSpPr>
            <p:cNvPr id="6" name="Freeform 6"/>
            <p:cNvSpPr/>
            <p:nvPr/>
          </p:nvSpPr>
          <p:spPr>
            <a:xfrm>
              <a:off x="0" y="0"/>
              <a:ext cx="23335362" cy="11585448"/>
            </a:xfrm>
            <a:custGeom>
              <a:avLst/>
              <a:gdLst/>
              <a:ahLst/>
              <a:cxnLst/>
              <a:rect l="l" t="t" r="r" b="b"/>
              <a:pathLst>
                <a:path w="23335362" h="11585448">
                  <a:moveTo>
                    <a:pt x="0" y="0"/>
                  </a:moveTo>
                  <a:lnTo>
                    <a:pt x="23335362" y="0"/>
                  </a:lnTo>
                  <a:lnTo>
                    <a:pt x="23335362" y="11585448"/>
                  </a:lnTo>
                  <a:lnTo>
                    <a:pt x="0" y="11585448"/>
                  </a:lnTo>
                  <a:close/>
                </a:path>
              </a:pathLst>
            </a:custGeom>
            <a:solidFill>
              <a:srgbClr val="90FCE9"/>
            </a:solidFill>
          </p:spPr>
          <p:txBody>
            <a:bodyPr/>
            <a:lstStyle/>
            <a:p>
              <a:endParaRPr lang="en-US"/>
            </a:p>
          </p:txBody>
        </p:sp>
      </p:grpSp>
      <p:sp>
        <p:nvSpPr>
          <p:cNvPr id="7" name="TextBox 7"/>
          <p:cNvSpPr txBox="1"/>
          <p:nvPr/>
        </p:nvSpPr>
        <p:spPr>
          <a:xfrm>
            <a:off x="4148576" y="1596306"/>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Talk Time </a:t>
            </a:r>
          </a:p>
        </p:txBody>
      </p:sp>
      <p:sp>
        <p:nvSpPr>
          <p:cNvPr id="10" name="TextBox 10"/>
          <p:cNvSpPr txBox="1"/>
          <p:nvPr/>
        </p:nvSpPr>
        <p:spPr>
          <a:xfrm>
            <a:off x="861202" y="5447277"/>
            <a:ext cx="16129811" cy="4895850"/>
          </a:xfrm>
          <a:prstGeom prst="rect">
            <a:avLst/>
          </a:prstGeom>
        </p:spPr>
        <p:txBody>
          <a:bodyPr lIns="0" tIns="0" rIns="0" bIns="0" rtlCol="0" anchor="t">
            <a:spAutoFit/>
          </a:bodyPr>
          <a:lstStyle/>
          <a:p>
            <a:pPr marL="651510" lvl="1" indent="-325755" algn="l">
              <a:lnSpc>
                <a:spcPts val="4320"/>
              </a:lnSpc>
              <a:buFont typeface="Arial"/>
              <a:buChar char="•"/>
            </a:pPr>
            <a:r>
              <a:rPr lang="en-US" sz="3600">
                <a:solidFill>
                  <a:srgbClr val="000000"/>
                </a:solidFill>
                <a:latin typeface="Rubik 1"/>
              </a:rPr>
              <a:t>How have your partners, family and friends reacted to your learning?</a:t>
            </a:r>
          </a:p>
          <a:p>
            <a:pPr marL="651510" lvl="1" indent="-325755" algn="l">
              <a:lnSpc>
                <a:spcPts val="4320"/>
              </a:lnSpc>
            </a:pPr>
            <a:endParaRPr lang="en-US" sz="3600">
              <a:solidFill>
                <a:srgbClr val="000000"/>
              </a:solidFill>
              <a:latin typeface="Rubik 1"/>
            </a:endParaRPr>
          </a:p>
          <a:p>
            <a:pPr marL="651510" lvl="1" indent="-325755" algn="l">
              <a:lnSpc>
                <a:spcPts val="4320"/>
              </a:lnSpc>
              <a:buFont typeface="Arial"/>
              <a:buChar char="•"/>
            </a:pPr>
            <a:r>
              <a:rPr lang="en-US" sz="3600">
                <a:solidFill>
                  <a:srgbClr val="000000"/>
                </a:solidFill>
                <a:latin typeface="Rubik 1"/>
              </a:rPr>
              <a:t>Do you think the exercises and assignments will influence the way you behave in your relationships?</a:t>
            </a:r>
          </a:p>
          <a:p>
            <a:pPr marL="651510" lvl="1" indent="-325755" algn="l">
              <a:lnSpc>
                <a:spcPts val="4320"/>
              </a:lnSpc>
            </a:pPr>
            <a:endParaRPr lang="en-US" sz="3600">
              <a:solidFill>
                <a:srgbClr val="000000"/>
              </a:solidFill>
              <a:latin typeface="Rubik 1"/>
            </a:endParaRPr>
          </a:p>
          <a:p>
            <a:pPr marL="651510" lvl="1" indent="-325755" algn="l">
              <a:lnSpc>
                <a:spcPts val="4320"/>
              </a:lnSpc>
              <a:buFont typeface="Arial"/>
              <a:buChar char="•"/>
            </a:pPr>
            <a:r>
              <a:rPr lang="en-US" sz="3600">
                <a:solidFill>
                  <a:srgbClr val="000000"/>
                </a:solidFill>
                <a:latin typeface="Rubik 1"/>
              </a:rPr>
              <a:t>How can work that involves self-assessment strengthen relationships?</a:t>
            </a:r>
          </a:p>
          <a:p>
            <a:pPr marL="651510" lvl="1" indent="-325755" algn="l">
              <a:lnSpc>
                <a:spcPts val="4320"/>
              </a:lnSpc>
            </a:pPr>
            <a:endParaRPr lang="en-US" sz="3600">
              <a:solidFill>
                <a:srgbClr val="000000"/>
              </a:solidFill>
              <a:latin typeface="Rubik 1"/>
            </a:endParaRPr>
          </a:p>
          <a:p>
            <a:pPr marL="651510" lvl="1" indent="-325755" algn="l">
              <a:lnSpc>
                <a:spcPts val="4320"/>
              </a:lnSpc>
            </a:pPr>
            <a:endParaRPr lang="en-US" sz="3600">
              <a:solidFill>
                <a:srgbClr val="000000"/>
              </a:solidFill>
              <a:latin typeface="Rubik 1"/>
            </a:endParaRPr>
          </a:p>
          <a:p>
            <a:pPr marL="651510" lvl="1" indent="-325755" algn="l">
              <a:lnSpc>
                <a:spcPts val="4320"/>
              </a:lnSpc>
            </a:pPr>
            <a:endParaRPr lang="en-US" sz="3600">
              <a:solidFill>
                <a:srgbClr val="000000"/>
              </a:solidFill>
              <a:latin typeface="Rubik 1"/>
            </a:endParaRPr>
          </a:p>
        </p:txBody>
      </p:sp>
      <p:sp>
        <p:nvSpPr>
          <p:cNvPr id="11" name="TextBox 11"/>
          <p:cNvSpPr txBox="1"/>
          <p:nvPr/>
        </p:nvSpPr>
        <p:spPr>
          <a:xfrm>
            <a:off x="868231" y="4162371"/>
            <a:ext cx="9854915" cy="733425"/>
          </a:xfrm>
          <a:prstGeom prst="rect">
            <a:avLst/>
          </a:prstGeom>
        </p:spPr>
        <p:txBody>
          <a:bodyPr lIns="0" tIns="0" rIns="0" bIns="0" rtlCol="0" anchor="t">
            <a:spAutoFit/>
          </a:bodyPr>
          <a:lstStyle/>
          <a:p>
            <a:pPr algn="ctr">
              <a:lnSpc>
                <a:spcPts val="5759"/>
              </a:lnSpc>
            </a:pPr>
            <a:r>
              <a:rPr lang="en-US" sz="4800">
                <a:solidFill>
                  <a:srgbClr val="000000"/>
                </a:solidFill>
                <a:latin typeface="Rubik 1 Bold"/>
              </a:rPr>
              <a:t>With your group, discuss: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3" name="AutoShape 3"/>
          <p:cNvSpPr/>
          <p:nvPr/>
        </p:nvSpPr>
        <p:spPr>
          <a:xfrm rot="-33957">
            <a:off x="140469" y="1017762"/>
            <a:ext cx="12848260"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4" name="Group 4"/>
          <p:cNvGrpSpPr/>
          <p:nvPr/>
        </p:nvGrpSpPr>
        <p:grpSpPr>
          <a:xfrm>
            <a:off x="393236" y="1546698"/>
            <a:ext cx="17501524" cy="7751996"/>
            <a:chOff x="0" y="0"/>
            <a:chExt cx="23335366" cy="10335994"/>
          </a:xfrm>
        </p:grpSpPr>
        <p:sp>
          <p:nvSpPr>
            <p:cNvPr id="5" name="Freeform 5"/>
            <p:cNvSpPr/>
            <p:nvPr/>
          </p:nvSpPr>
          <p:spPr>
            <a:xfrm>
              <a:off x="0" y="0"/>
              <a:ext cx="23335362" cy="10336022"/>
            </a:xfrm>
            <a:custGeom>
              <a:avLst/>
              <a:gdLst/>
              <a:ahLst/>
              <a:cxnLst/>
              <a:rect l="l" t="t" r="r" b="b"/>
              <a:pathLst>
                <a:path w="23335362" h="10336022">
                  <a:moveTo>
                    <a:pt x="0" y="0"/>
                  </a:moveTo>
                  <a:lnTo>
                    <a:pt x="23335362" y="0"/>
                  </a:lnTo>
                  <a:lnTo>
                    <a:pt x="23335362" y="10336022"/>
                  </a:lnTo>
                  <a:lnTo>
                    <a:pt x="0" y="10336022"/>
                  </a:lnTo>
                  <a:close/>
                </a:path>
              </a:pathLst>
            </a:custGeom>
            <a:solidFill>
              <a:srgbClr val="90FCE9"/>
            </a:solidFill>
          </p:spPr>
          <p:txBody>
            <a:bodyPr/>
            <a:lstStyle/>
            <a:p>
              <a:endParaRPr lang="en-US"/>
            </a:p>
          </p:txBody>
        </p:sp>
      </p:grpSp>
      <p:sp>
        <p:nvSpPr>
          <p:cNvPr id="6" name="TextBox 6"/>
          <p:cNvSpPr txBox="1"/>
          <p:nvPr/>
        </p:nvSpPr>
        <p:spPr>
          <a:xfrm>
            <a:off x="4220656" y="1853739"/>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Get Creative </a:t>
            </a:r>
          </a:p>
        </p:txBody>
      </p:sp>
      <p:sp>
        <p:nvSpPr>
          <p:cNvPr id="9" name="TextBox 9"/>
          <p:cNvSpPr txBox="1"/>
          <p:nvPr/>
        </p:nvSpPr>
        <p:spPr>
          <a:xfrm>
            <a:off x="1033141" y="3183561"/>
            <a:ext cx="12452902" cy="5114925"/>
          </a:xfrm>
          <a:prstGeom prst="rect">
            <a:avLst/>
          </a:prstGeom>
        </p:spPr>
        <p:txBody>
          <a:bodyPr lIns="0" tIns="0" rIns="0" bIns="0" rtlCol="0" anchor="t">
            <a:spAutoFit/>
          </a:bodyPr>
          <a:lstStyle/>
          <a:p>
            <a:pPr algn="l">
              <a:lnSpc>
                <a:spcPts val="5040"/>
              </a:lnSpc>
            </a:pPr>
            <a:r>
              <a:rPr lang="en-US" sz="4200">
                <a:solidFill>
                  <a:srgbClr val="000000"/>
                </a:solidFill>
                <a:latin typeface="Rubik 1"/>
              </a:rPr>
              <a:t>With your group:</a:t>
            </a:r>
          </a:p>
          <a:p>
            <a:pPr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Create a PSA focusing on healthy relationships.</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Include elements from the lessons to create projects that are authentic and speak to your peers and the community.</a:t>
            </a:r>
          </a:p>
        </p:txBody>
      </p:sp>
      <p:sp>
        <p:nvSpPr>
          <p:cNvPr id="10" name="Freeform 10"/>
          <p:cNvSpPr/>
          <p:nvPr/>
        </p:nvSpPr>
        <p:spPr>
          <a:xfrm>
            <a:off x="13229810" y="5143500"/>
            <a:ext cx="5069323" cy="5069323"/>
          </a:xfrm>
          <a:custGeom>
            <a:avLst/>
            <a:gdLst/>
            <a:ahLst/>
            <a:cxnLst/>
            <a:rect l="l" t="t" r="r" b="b"/>
            <a:pathLst>
              <a:path w="5069323" h="5069323">
                <a:moveTo>
                  <a:pt x="0" y="0"/>
                </a:moveTo>
                <a:lnTo>
                  <a:pt x="5069323" y="0"/>
                </a:lnTo>
                <a:lnTo>
                  <a:pt x="5069323" y="5069323"/>
                </a:lnTo>
                <a:lnTo>
                  <a:pt x="0" y="5069323"/>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91440" y="19510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Public Service Announcement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3744" y="7113508"/>
            <a:ext cx="1749198" cy="3173492"/>
          </a:xfrm>
          <a:custGeom>
            <a:avLst/>
            <a:gdLst/>
            <a:ahLst/>
            <a:cxnLst/>
            <a:rect l="l" t="t" r="r" b="b"/>
            <a:pathLst>
              <a:path w="1749198" h="3173492">
                <a:moveTo>
                  <a:pt x="0" y="0"/>
                </a:moveTo>
                <a:lnTo>
                  <a:pt x="1749198" y="0"/>
                </a:lnTo>
                <a:lnTo>
                  <a:pt x="1749198" y="3173492"/>
                </a:lnTo>
                <a:lnTo>
                  <a:pt x="0" y="3173492"/>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948618" y="2314080"/>
            <a:ext cx="16119515" cy="7667625"/>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1"/>
              </a:rPr>
              <a:t>Why is it important to be aware of how to establish and maintain a healthy relationship?</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Why is it important to understand the signs of an unhealthy relationship?</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How can you share this knowledge with other people in the community?</a:t>
            </a:r>
          </a:p>
          <a:p>
            <a:pPr marL="760095" lvl="1" indent="-380048" algn="l">
              <a:lnSpc>
                <a:spcPts val="5040"/>
              </a:lnSpc>
            </a:pPr>
            <a:endParaRPr lang="en-US" sz="4200">
              <a:solidFill>
                <a:srgbClr val="000000"/>
              </a:solidFill>
              <a:latin typeface="Rubik 1"/>
            </a:endParaRPr>
          </a:p>
          <a:p>
            <a:pPr marL="760095" lvl="1" indent="-380048" algn="l">
              <a:lnSpc>
                <a:spcPts val="5040"/>
              </a:lnSpc>
              <a:buFont typeface="Arial"/>
              <a:buChar char="•"/>
            </a:pPr>
            <a:r>
              <a:rPr lang="en-US" sz="4200">
                <a:solidFill>
                  <a:srgbClr val="000000"/>
                </a:solidFill>
                <a:latin typeface="Rubik 1"/>
              </a:rPr>
              <a:t>Why is awareness important?</a:t>
            </a:r>
          </a:p>
          <a:p>
            <a:pPr marL="760095" lvl="1" indent="-380048" algn="l">
              <a:lnSpc>
                <a:spcPts val="5040"/>
              </a:lnSpc>
            </a:pPr>
            <a:endParaRPr lang="en-US" sz="4200">
              <a:solidFill>
                <a:srgbClr val="000000"/>
              </a:solidFill>
              <a:latin typeface="Rubik 1"/>
            </a:endParaRPr>
          </a:p>
          <a:p>
            <a:pPr marL="760095" lvl="1" indent="-380048" algn="l">
              <a:lnSpc>
                <a:spcPts val="5040"/>
              </a:lnSpc>
            </a:pPr>
            <a:endParaRPr lang="en-US" sz="4200">
              <a:solidFill>
                <a:srgbClr val="000000"/>
              </a:solidFill>
              <a:latin typeface="Rubik 1"/>
            </a:endParaRPr>
          </a:p>
        </p:txBody>
      </p:sp>
      <p:sp>
        <p:nvSpPr>
          <p:cNvPr id="4" name="TextBox 4"/>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Action Plan</a:t>
            </a:r>
          </a:p>
        </p:txBody>
      </p:sp>
      <p:sp>
        <p:nvSpPr>
          <p:cNvPr id="5" name="Freeform 5"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4"/>
            <a:stretch>
              <a:fillRect l="-1351" r="-1351"/>
            </a:stretch>
          </a:blipFill>
        </p:spPr>
        <p:txBody>
          <a:bodyPr/>
          <a:lstStyle/>
          <a:p>
            <a:endParaRPr lang="en-US"/>
          </a:p>
        </p:txBody>
      </p:sp>
      <p:sp>
        <p:nvSpPr>
          <p:cNvPr id="6" name="AutoShape 6"/>
          <p:cNvSpPr/>
          <p:nvPr/>
        </p:nvSpPr>
        <p:spPr>
          <a:xfrm rot="-42913">
            <a:off x="140258" y="1007464"/>
            <a:ext cx="13466521" cy="0"/>
          </a:xfrm>
          <a:prstGeom prst="line">
            <a:avLst/>
          </a:prstGeom>
          <a:ln w="47625" cap="rnd">
            <a:solidFill>
              <a:srgbClr val="71FFE4"/>
            </a:solidFill>
            <a:prstDash val="solid"/>
            <a:headEnd type="none" w="sm" len="sm"/>
            <a:tailEnd type="none" w="sm" len="sm"/>
          </a:ln>
        </p:spPr>
        <p:txBody>
          <a:bodyP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3" name="AutoShape 3"/>
          <p:cNvSpPr/>
          <p:nvPr/>
        </p:nvSpPr>
        <p:spPr>
          <a:xfrm rot="-22627">
            <a:off x="148768" y="990100"/>
            <a:ext cx="14588188"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4" name="Group 4"/>
          <p:cNvGrpSpPr/>
          <p:nvPr/>
        </p:nvGrpSpPr>
        <p:grpSpPr>
          <a:xfrm>
            <a:off x="405009" y="4091848"/>
            <a:ext cx="4807531" cy="4948821"/>
            <a:chOff x="0" y="0"/>
            <a:chExt cx="6410042" cy="6598428"/>
          </a:xfrm>
        </p:grpSpPr>
        <p:sp>
          <p:nvSpPr>
            <p:cNvPr id="5" name="Freeform 5"/>
            <p:cNvSpPr/>
            <p:nvPr/>
          </p:nvSpPr>
          <p:spPr>
            <a:xfrm>
              <a:off x="12700" y="12700"/>
              <a:ext cx="6384671" cy="6573012"/>
            </a:xfrm>
            <a:custGeom>
              <a:avLst/>
              <a:gdLst/>
              <a:ahLst/>
              <a:cxnLst/>
              <a:rect l="l" t="t" r="r" b="b"/>
              <a:pathLst>
                <a:path w="6384671" h="6573012">
                  <a:moveTo>
                    <a:pt x="0" y="1064260"/>
                  </a:moveTo>
                  <a:cubicBezTo>
                    <a:pt x="0" y="476504"/>
                    <a:pt x="476377" y="0"/>
                    <a:pt x="1064133" y="0"/>
                  </a:cubicBezTo>
                  <a:lnTo>
                    <a:pt x="5320538" y="0"/>
                  </a:lnTo>
                  <a:cubicBezTo>
                    <a:pt x="5908294" y="0"/>
                    <a:pt x="6384671" y="476504"/>
                    <a:pt x="6384671" y="1064260"/>
                  </a:cubicBezTo>
                  <a:lnTo>
                    <a:pt x="6384671" y="5508752"/>
                  </a:lnTo>
                  <a:cubicBezTo>
                    <a:pt x="6384671" y="6096508"/>
                    <a:pt x="5908294" y="6573012"/>
                    <a:pt x="5320538" y="6573012"/>
                  </a:cubicBezTo>
                  <a:lnTo>
                    <a:pt x="1064133" y="6573012"/>
                  </a:lnTo>
                  <a:cubicBezTo>
                    <a:pt x="476377" y="6573012"/>
                    <a:pt x="0" y="6096508"/>
                    <a:pt x="0" y="5508752"/>
                  </a:cubicBezTo>
                  <a:close/>
                </a:path>
              </a:pathLst>
            </a:custGeom>
            <a:solidFill>
              <a:srgbClr val="90FCE9"/>
            </a:solidFill>
          </p:spPr>
          <p:txBody>
            <a:bodyPr/>
            <a:lstStyle/>
            <a:p>
              <a:endParaRPr lang="en-US"/>
            </a:p>
          </p:txBody>
        </p:sp>
        <p:sp>
          <p:nvSpPr>
            <p:cNvPr id="6" name="Freeform 6"/>
            <p:cNvSpPr/>
            <p:nvPr/>
          </p:nvSpPr>
          <p:spPr>
            <a:xfrm>
              <a:off x="0" y="0"/>
              <a:ext cx="6410071" cy="6598412"/>
            </a:xfrm>
            <a:custGeom>
              <a:avLst/>
              <a:gdLst/>
              <a:ahLst/>
              <a:cxnLst/>
              <a:rect l="l" t="t" r="r" b="b"/>
              <a:pathLst>
                <a:path w="6410071" h="6598412">
                  <a:moveTo>
                    <a:pt x="0" y="1076960"/>
                  </a:moveTo>
                  <a:cubicBezTo>
                    <a:pt x="0" y="482219"/>
                    <a:pt x="482092" y="0"/>
                    <a:pt x="1076833" y="0"/>
                  </a:cubicBezTo>
                  <a:lnTo>
                    <a:pt x="5333238" y="0"/>
                  </a:lnTo>
                  <a:lnTo>
                    <a:pt x="5333238" y="12700"/>
                  </a:lnTo>
                  <a:lnTo>
                    <a:pt x="5333238" y="0"/>
                  </a:lnTo>
                  <a:cubicBezTo>
                    <a:pt x="5927979" y="0"/>
                    <a:pt x="6410071" y="482219"/>
                    <a:pt x="6410071" y="1076960"/>
                  </a:cubicBezTo>
                  <a:lnTo>
                    <a:pt x="6397371" y="1076960"/>
                  </a:lnTo>
                  <a:lnTo>
                    <a:pt x="6410071" y="1076960"/>
                  </a:lnTo>
                  <a:lnTo>
                    <a:pt x="6410071" y="5521452"/>
                  </a:lnTo>
                  <a:lnTo>
                    <a:pt x="6397371" y="5521452"/>
                  </a:lnTo>
                  <a:lnTo>
                    <a:pt x="6410071" y="5521452"/>
                  </a:lnTo>
                  <a:cubicBezTo>
                    <a:pt x="6410071" y="6116193"/>
                    <a:pt x="5927979" y="6598412"/>
                    <a:pt x="5333238" y="6598412"/>
                  </a:cubicBezTo>
                  <a:lnTo>
                    <a:pt x="5333238" y="6585712"/>
                  </a:lnTo>
                  <a:lnTo>
                    <a:pt x="5333238" y="6598412"/>
                  </a:lnTo>
                  <a:lnTo>
                    <a:pt x="1076833" y="6598412"/>
                  </a:lnTo>
                  <a:lnTo>
                    <a:pt x="1076833" y="6585712"/>
                  </a:lnTo>
                  <a:lnTo>
                    <a:pt x="1076833" y="6598412"/>
                  </a:lnTo>
                  <a:cubicBezTo>
                    <a:pt x="482092" y="6598412"/>
                    <a:pt x="0" y="6116320"/>
                    <a:pt x="0" y="5521452"/>
                  </a:cubicBezTo>
                  <a:lnTo>
                    <a:pt x="0" y="1076960"/>
                  </a:lnTo>
                  <a:lnTo>
                    <a:pt x="12700" y="1076960"/>
                  </a:lnTo>
                  <a:lnTo>
                    <a:pt x="0" y="1076960"/>
                  </a:lnTo>
                  <a:moveTo>
                    <a:pt x="25400" y="1076960"/>
                  </a:moveTo>
                  <a:lnTo>
                    <a:pt x="25400" y="5521452"/>
                  </a:lnTo>
                  <a:lnTo>
                    <a:pt x="12700" y="5521452"/>
                  </a:lnTo>
                  <a:lnTo>
                    <a:pt x="25400" y="5521452"/>
                  </a:lnTo>
                  <a:cubicBezTo>
                    <a:pt x="25400" y="6102223"/>
                    <a:pt x="496189" y="6573012"/>
                    <a:pt x="1076833" y="6573012"/>
                  </a:cubicBezTo>
                  <a:lnTo>
                    <a:pt x="5333238" y="6573012"/>
                  </a:lnTo>
                  <a:cubicBezTo>
                    <a:pt x="5913882" y="6573012"/>
                    <a:pt x="6384671" y="6102223"/>
                    <a:pt x="6384671" y="5521452"/>
                  </a:cubicBezTo>
                  <a:lnTo>
                    <a:pt x="6384671" y="1076960"/>
                  </a:lnTo>
                  <a:cubicBezTo>
                    <a:pt x="6384671" y="496189"/>
                    <a:pt x="5913882" y="25400"/>
                    <a:pt x="5333238" y="25400"/>
                  </a:cubicBezTo>
                  <a:lnTo>
                    <a:pt x="1076833" y="25400"/>
                  </a:lnTo>
                  <a:lnTo>
                    <a:pt x="1076833" y="12700"/>
                  </a:lnTo>
                  <a:lnTo>
                    <a:pt x="1076833" y="25400"/>
                  </a:lnTo>
                  <a:cubicBezTo>
                    <a:pt x="496189" y="25400"/>
                    <a:pt x="25400" y="496189"/>
                    <a:pt x="25400" y="1076960"/>
                  </a:cubicBezTo>
                  <a:close/>
                </a:path>
              </a:pathLst>
            </a:custGeom>
            <a:solidFill>
              <a:srgbClr val="172C51"/>
            </a:solidFill>
          </p:spPr>
          <p:txBody>
            <a:bodyPr/>
            <a:lstStyle/>
            <a:p>
              <a:endParaRPr lang="en-US"/>
            </a:p>
          </p:txBody>
        </p:sp>
      </p:grpSp>
      <p:sp>
        <p:nvSpPr>
          <p:cNvPr id="7" name="TextBox 7"/>
          <p:cNvSpPr txBox="1"/>
          <p:nvPr/>
        </p:nvSpPr>
        <p:spPr>
          <a:xfrm>
            <a:off x="1991751" y="4423371"/>
            <a:ext cx="1529434" cy="419100"/>
          </a:xfrm>
          <a:prstGeom prst="rect">
            <a:avLst/>
          </a:prstGeom>
        </p:spPr>
        <p:txBody>
          <a:bodyPr lIns="0" tIns="0" rIns="0" bIns="0" rtlCol="0" anchor="t">
            <a:spAutoFit/>
          </a:bodyPr>
          <a:lstStyle/>
          <a:p>
            <a:pPr algn="l">
              <a:lnSpc>
                <a:spcPts val="3240"/>
              </a:lnSpc>
            </a:pPr>
            <a:r>
              <a:rPr lang="en-US" sz="2700">
                <a:solidFill>
                  <a:srgbClr val="000000"/>
                </a:solidFill>
                <a:latin typeface="Rubik 1"/>
              </a:rPr>
              <a:t>Family</a:t>
            </a:r>
          </a:p>
        </p:txBody>
      </p:sp>
      <p:sp>
        <p:nvSpPr>
          <p:cNvPr id="8" name="TextBox 8"/>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Action Plan Continued</a:t>
            </a:r>
          </a:p>
        </p:txBody>
      </p:sp>
      <p:sp>
        <p:nvSpPr>
          <p:cNvPr id="9" name="TextBox 9"/>
          <p:cNvSpPr txBox="1"/>
          <p:nvPr/>
        </p:nvSpPr>
        <p:spPr>
          <a:xfrm>
            <a:off x="280675" y="1347591"/>
            <a:ext cx="16159931" cy="2295525"/>
          </a:xfrm>
          <a:prstGeom prst="rect">
            <a:avLst/>
          </a:prstGeom>
        </p:spPr>
        <p:txBody>
          <a:bodyPr lIns="0" tIns="0" rIns="0" bIns="0" rtlCol="0" anchor="t">
            <a:spAutoFit/>
          </a:bodyPr>
          <a:lstStyle/>
          <a:p>
            <a:pPr algn="l">
              <a:lnSpc>
                <a:spcPts val="3600"/>
              </a:lnSpc>
            </a:pPr>
            <a:endParaRPr/>
          </a:p>
          <a:p>
            <a:pPr marL="542925" lvl="1" indent="-271462" algn="l">
              <a:lnSpc>
                <a:spcPts val="3600"/>
              </a:lnSpc>
              <a:buFont typeface="Arial"/>
              <a:buChar char="•"/>
            </a:pPr>
            <a:r>
              <a:rPr lang="en-US" sz="3000">
                <a:solidFill>
                  <a:srgbClr val="000000"/>
                </a:solidFill>
                <a:latin typeface="Rubik 1"/>
              </a:rPr>
              <a:t>How can we help people in our family and community raise awareness about healthy relationships?</a:t>
            </a:r>
          </a:p>
          <a:p>
            <a:pPr marL="542925" lvl="1" indent="-271462" algn="l">
              <a:lnSpc>
                <a:spcPts val="3600"/>
              </a:lnSpc>
            </a:pPr>
            <a:endParaRPr lang="en-US" sz="3000">
              <a:solidFill>
                <a:srgbClr val="000000"/>
              </a:solidFill>
              <a:latin typeface="Rubik 1"/>
            </a:endParaRPr>
          </a:p>
          <a:p>
            <a:pPr marL="542925" lvl="1" indent="-271462" algn="l">
              <a:lnSpc>
                <a:spcPts val="3600"/>
              </a:lnSpc>
              <a:buFont typeface="Arial"/>
              <a:buChar char="•"/>
            </a:pPr>
            <a:r>
              <a:rPr lang="en-US" sz="3000">
                <a:solidFill>
                  <a:srgbClr val="000000"/>
                </a:solidFill>
                <a:latin typeface="Rubik 1"/>
              </a:rPr>
              <a:t>What actions can we take to raise awareness in our:</a:t>
            </a:r>
          </a:p>
        </p:txBody>
      </p:sp>
      <p:grpSp>
        <p:nvGrpSpPr>
          <p:cNvPr id="10" name="Group 10"/>
          <p:cNvGrpSpPr/>
          <p:nvPr/>
        </p:nvGrpSpPr>
        <p:grpSpPr>
          <a:xfrm>
            <a:off x="6400704" y="4086510"/>
            <a:ext cx="4807532" cy="4948821"/>
            <a:chOff x="0" y="0"/>
            <a:chExt cx="6410042" cy="6598428"/>
          </a:xfrm>
        </p:grpSpPr>
        <p:sp>
          <p:nvSpPr>
            <p:cNvPr id="11" name="Freeform 11"/>
            <p:cNvSpPr/>
            <p:nvPr/>
          </p:nvSpPr>
          <p:spPr>
            <a:xfrm>
              <a:off x="12700" y="12700"/>
              <a:ext cx="6384671" cy="6573012"/>
            </a:xfrm>
            <a:custGeom>
              <a:avLst/>
              <a:gdLst/>
              <a:ahLst/>
              <a:cxnLst/>
              <a:rect l="l" t="t" r="r" b="b"/>
              <a:pathLst>
                <a:path w="6384671" h="6573012">
                  <a:moveTo>
                    <a:pt x="0" y="1064260"/>
                  </a:moveTo>
                  <a:cubicBezTo>
                    <a:pt x="0" y="476504"/>
                    <a:pt x="476377" y="0"/>
                    <a:pt x="1064133" y="0"/>
                  </a:cubicBezTo>
                  <a:lnTo>
                    <a:pt x="5320538" y="0"/>
                  </a:lnTo>
                  <a:cubicBezTo>
                    <a:pt x="5908294" y="0"/>
                    <a:pt x="6384671" y="476504"/>
                    <a:pt x="6384671" y="1064260"/>
                  </a:cubicBezTo>
                  <a:lnTo>
                    <a:pt x="6384671" y="5508752"/>
                  </a:lnTo>
                  <a:cubicBezTo>
                    <a:pt x="6384671" y="6096508"/>
                    <a:pt x="5908294" y="6573012"/>
                    <a:pt x="5320538" y="6573012"/>
                  </a:cubicBezTo>
                  <a:lnTo>
                    <a:pt x="1064133" y="6573012"/>
                  </a:lnTo>
                  <a:cubicBezTo>
                    <a:pt x="476377" y="6573012"/>
                    <a:pt x="0" y="6096508"/>
                    <a:pt x="0" y="5508752"/>
                  </a:cubicBezTo>
                  <a:close/>
                </a:path>
              </a:pathLst>
            </a:custGeom>
            <a:solidFill>
              <a:srgbClr val="90FCE9"/>
            </a:solidFill>
          </p:spPr>
          <p:txBody>
            <a:bodyPr/>
            <a:lstStyle/>
            <a:p>
              <a:endParaRPr lang="en-US"/>
            </a:p>
          </p:txBody>
        </p:sp>
        <p:sp>
          <p:nvSpPr>
            <p:cNvPr id="12" name="Freeform 12"/>
            <p:cNvSpPr/>
            <p:nvPr/>
          </p:nvSpPr>
          <p:spPr>
            <a:xfrm>
              <a:off x="0" y="0"/>
              <a:ext cx="6410071" cy="6598412"/>
            </a:xfrm>
            <a:custGeom>
              <a:avLst/>
              <a:gdLst/>
              <a:ahLst/>
              <a:cxnLst/>
              <a:rect l="l" t="t" r="r" b="b"/>
              <a:pathLst>
                <a:path w="6410071" h="6598412">
                  <a:moveTo>
                    <a:pt x="0" y="1076960"/>
                  </a:moveTo>
                  <a:cubicBezTo>
                    <a:pt x="0" y="482219"/>
                    <a:pt x="482092" y="0"/>
                    <a:pt x="1076833" y="0"/>
                  </a:cubicBezTo>
                  <a:lnTo>
                    <a:pt x="5333238" y="0"/>
                  </a:lnTo>
                  <a:lnTo>
                    <a:pt x="5333238" y="12700"/>
                  </a:lnTo>
                  <a:lnTo>
                    <a:pt x="5333238" y="0"/>
                  </a:lnTo>
                  <a:cubicBezTo>
                    <a:pt x="5927979" y="0"/>
                    <a:pt x="6410071" y="482219"/>
                    <a:pt x="6410071" y="1076960"/>
                  </a:cubicBezTo>
                  <a:lnTo>
                    <a:pt x="6397371" y="1076960"/>
                  </a:lnTo>
                  <a:lnTo>
                    <a:pt x="6410071" y="1076960"/>
                  </a:lnTo>
                  <a:lnTo>
                    <a:pt x="6410071" y="5521452"/>
                  </a:lnTo>
                  <a:lnTo>
                    <a:pt x="6397371" y="5521452"/>
                  </a:lnTo>
                  <a:lnTo>
                    <a:pt x="6410071" y="5521452"/>
                  </a:lnTo>
                  <a:cubicBezTo>
                    <a:pt x="6410071" y="6116193"/>
                    <a:pt x="5927979" y="6598412"/>
                    <a:pt x="5333238" y="6598412"/>
                  </a:cubicBezTo>
                  <a:lnTo>
                    <a:pt x="5333238" y="6585712"/>
                  </a:lnTo>
                  <a:lnTo>
                    <a:pt x="5333238" y="6598412"/>
                  </a:lnTo>
                  <a:lnTo>
                    <a:pt x="1076833" y="6598412"/>
                  </a:lnTo>
                  <a:lnTo>
                    <a:pt x="1076833" y="6585712"/>
                  </a:lnTo>
                  <a:lnTo>
                    <a:pt x="1076833" y="6598412"/>
                  </a:lnTo>
                  <a:cubicBezTo>
                    <a:pt x="482092" y="6598412"/>
                    <a:pt x="0" y="6116320"/>
                    <a:pt x="0" y="5521452"/>
                  </a:cubicBezTo>
                  <a:lnTo>
                    <a:pt x="0" y="1076960"/>
                  </a:lnTo>
                  <a:lnTo>
                    <a:pt x="12700" y="1076960"/>
                  </a:lnTo>
                  <a:lnTo>
                    <a:pt x="0" y="1076960"/>
                  </a:lnTo>
                  <a:moveTo>
                    <a:pt x="25400" y="1076960"/>
                  </a:moveTo>
                  <a:lnTo>
                    <a:pt x="25400" y="5521452"/>
                  </a:lnTo>
                  <a:lnTo>
                    <a:pt x="12700" y="5521452"/>
                  </a:lnTo>
                  <a:lnTo>
                    <a:pt x="25400" y="5521452"/>
                  </a:lnTo>
                  <a:cubicBezTo>
                    <a:pt x="25400" y="6102223"/>
                    <a:pt x="496189" y="6573012"/>
                    <a:pt x="1076833" y="6573012"/>
                  </a:cubicBezTo>
                  <a:lnTo>
                    <a:pt x="5333238" y="6573012"/>
                  </a:lnTo>
                  <a:cubicBezTo>
                    <a:pt x="5913882" y="6573012"/>
                    <a:pt x="6384671" y="6102223"/>
                    <a:pt x="6384671" y="5521452"/>
                  </a:cubicBezTo>
                  <a:lnTo>
                    <a:pt x="6384671" y="1076960"/>
                  </a:lnTo>
                  <a:cubicBezTo>
                    <a:pt x="6384671" y="496189"/>
                    <a:pt x="5913882" y="25400"/>
                    <a:pt x="5333238" y="25400"/>
                  </a:cubicBezTo>
                  <a:lnTo>
                    <a:pt x="1076833" y="25400"/>
                  </a:lnTo>
                  <a:lnTo>
                    <a:pt x="1076833" y="12700"/>
                  </a:lnTo>
                  <a:lnTo>
                    <a:pt x="1076833" y="25400"/>
                  </a:lnTo>
                  <a:cubicBezTo>
                    <a:pt x="496189" y="25400"/>
                    <a:pt x="25400" y="496189"/>
                    <a:pt x="25400" y="1076960"/>
                  </a:cubicBezTo>
                  <a:close/>
                </a:path>
              </a:pathLst>
            </a:custGeom>
            <a:solidFill>
              <a:srgbClr val="172C51"/>
            </a:solidFill>
          </p:spPr>
          <p:txBody>
            <a:bodyPr/>
            <a:lstStyle/>
            <a:p>
              <a:endParaRPr lang="en-US"/>
            </a:p>
          </p:txBody>
        </p:sp>
      </p:grpSp>
      <p:grpSp>
        <p:nvGrpSpPr>
          <p:cNvPr id="13" name="Group 13"/>
          <p:cNvGrpSpPr/>
          <p:nvPr/>
        </p:nvGrpSpPr>
        <p:grpSpPr>
          <a:xfrm>
            <a:off x="12757186" y="4086509"/>
            <a:ext cx="4807532" cy="4948821"/>
            <a:chOff x="0" y="0"/>
            <a:chExt cx="6410042" cy="6598428"/>
          </a:xfrm>
        </p:grpSpPr>
        <p:sp>
          <p:nvSpPr>
            <p:cNvPr id="14" name="Freeform 14"/>
            <p:cNvSpPr/>
            <p:nvPr/>
          </p:nvSpPr>
          <p:spPr>
            <a:xfrm>
              <a:off x="12700" y="12700"/>
              <a:ext cx="6384671" cy="6573012"/>
            </a:xfrm>
            <a:custGeom>
              <a:avLst/>
              <a:gdLst/>
              <a:ahLst/>
              <a:cxnLst/>
              <a:rect l="l" t="t" r="r" b="b"/>
              <a:pathLst>
                <a:path w="6384671" h="6573012">
                  <a:moveTo>
                    <a:pt x="0" y="1064260"/>
                  </a:moveTo>
                  <a:cubicBezTo>
                    <a:pt x="0" y="476504"/>
                    <a:pt x="476377" y="0"/>
                    <a:pt x="1064133" y="0"/>
                  </a:cubicBezTo>
                  <a:lnTo>
                    <a:pt x="5320538" y="0"/>
                  </a:lnTo>
                  <a:cubicBezTo>
                    <a:pt x="5908294" y="0"/>
                    <a:pt x="6384671" y="476504"/>
                    <a:pt x="6384671" y="1064260"/>
                  </a:cubicBezTo>
                  <a:lnTo>
                    <a:pt x="6384671" y="5508752"/>
                  </a:lnTo>
                  <a:cubicBezTo>
                    <a:pt x="6384671" y="6096508"/>
                    <a:pt x="5908294" y="6573012"/>
                    <a:pt x="5320538" y="6573012"/>
                  </a:cubicBezTo>
                  <a:lnTo>
                    <a:pt x="1064133" y="6573012"/>
                  </a:lnTo>
                  <a:cubicBezTo>
                    <a:pt x="476377" y="6573012"/>
                    <a:pt x="0" y="6096508"/>
                    <a:pt x="0" y="5508752"/>
                  </a:cubicBezTo>
                  <a:close/>
                </a:path>
              </a:pathLst>
            </a:custGeom>
            <a:solidFill>
              <a:srgbClr val="90FCE9"/>
            </a:solidFill>
          </p:spPr>
          <p:txBody>
            <a:bodyPr/>
            <a:lstStyle/>
            <a:p>
              <a:endParaRPr lang="en-US"/>
            </a:p>
          </p:txBody>
        </p:sp>
        <p:sp>
          <p:nvSpPr>
            <p:cNvPr id="15" name="Freeform 15"/>
            <p:cNvSpPr/>
            <p:nvPr/>
          </p:nvSpPr>
          <p:spPr>
            <a:xfrm>
              <a:off x="0" y="0"/>
              <a:ext cx="6410071" cy="6598412"/>
            </a:xfrm>
            <a:custGeom>
              <a:avLst/>
              <a:gdLst/>
              <a:ahLst/>
              <a:cxnLst/>
              <a:rect l="l" t="t" r="r" b="b"/>
              <a:pathLst>
                <a:path w="6410071" h="6598412">
                  <a:moveTo>
                    <a:pt x="0" y="1076960"/>
                  </a:moveTo>
                  <a:cubicBezTo>
                    <a:pt x="0" y="482219"/>
                    <a:pt x="482092" y="0"/>
                    <a:pt x="1076833" y="0"/>
                  </a:cubicBezTo>
                  <a:lnTo>
                    <a:pt x="5333238" y="0"/>
                  </a:lnTo>
                  <a:lnTo>
                    <a:pt x="5333238" y="12700"/>
                  </a:lnTo>
                  <a:lnTo>
                    <a:pt x="5333238" y="0"/>
                  </a:lnTo>
                  <a:cubicBezTo>
                    <a:pt x="5927979" y="0"/>
                    <a:pt x="6410071" y="482219"/>
                    <a:pt x="6410071" y="1076960"/>
                  </a:cubicBezTo>
                  <a:lnTo>
                    <a:pt x="6397371" y="1076960"/>
                  </a:lnTo>
                  <a:lnTo>
                    <a:pt x="6410071" y="1076960"/>
                  </a:lnTo>
                  <a:lnTo>
                    <a:pt x="6410071" y="5521452"/>
                  </a:lnTo>
                  <a:lnTo>
                    <a:pt x="6397371" y="5521452"/>
                  </a:lnTo>
                  <a:lnTo>
                    <a:pt x="6410071" y="5521452"/>
                  </a:lnTo>
                  <a:cubicBezTo>
                    <a:pt x="6410071" y="6116193"/>
                    <a:pt x="5927979" y="6598412"/>
                    <a:pt x="5333238" y="6598412"/>
                  </a:cubicBezTo>
                  <a:lnTo>
                    <a:pt x="5333238" y="6585712"/>
                  </a:lnTo>
                  <a:lnTo>
                    <a:pt x="5333238" y="6598412"/>
                  </a:lnTo>
                  <a:lnTo>
                    <a:pt x="1076833" y="6598412"/>
                  </a:lnTo>
                  <a:lnTo>
                    <a:pt x="1076833" y="6585712"/>
                  </a:lnTo>
                  <a:lnTo>
                    <a:pt x="1076833" y="6598412"/>
                  </a:lnTo>
                  <a:cubicBezTo>
                    <a:pt x="482092" y="6598412"/>
                    <a:pt x="0" y="6116320"/>
                    <a:pt x="0" y="5521452"/>
                  </a:cubicBezTo>
                  <a:lnTo>
                    <a:pt x="0" y="1076960"/>
                  </a:lnTo>
                  <a:lnTo>
                    <a:pt x="12700" y="1076960"/>
                  </a:lnTo>
                  <a:lnTo>
                    <a:pt x="0" y="1076960"/>
                  </a:lnTo>
                  <a:moveTo>
                    <a:pt x="25400" y="1076960"/>
                  </a:moveTo>
                  <a:lnTo>
                    <a:pt x="25400" y="5521452"/>
                  </a:lnTo>
                  <a:lnTo>
                    <a:pt x="12700" y="5521452"/>
                  </a:lnTo>
                  <a:lnTo>
                    <a:pt x="25400" y="5521452"/>
                  </a:lnTo>
                  <a:cubicBezTo>
                    <a:pt x="25400" y="6102223"/>
                    <a:pt x="496189" y="6573012"/>
                    <a:pt x="1076833" y="6573012"/>
                  </a:cubicBezTo>
                  <a:lnTo>
                    <a:pt x="5333238" y="6573012"/>
                  </a:lnTo>
                  <a:cubicBezTo>
                    <a:pt x="5913882" y="6573012"/>
                    <a:pt x="6384671" y="6102223"/>
                    <a:pt x="6384671" y="5521452"/>
                  </a:cubicBezTo>
                  <a:lnTo>
                    <a:pt x="6384671" y="1076960"/>
                  </a:lnTo>
                  <a:cubicBezTo>
                    <a:pt x="6384671" y="496189"/>
                    <a:pt x="5913882" y="25400"/>
                    <a:pt x="5333238" y="25400"/>
                  </a:cubicBezTo>
                  <a:lnTo>
                    <a:pt x="1076833" y="25400"/>
                  </a:lnTo>
                  <a:lnTo>
                    <a:pt x="1076833" y="12700"/>
                  </a:lnTo>
                  <a:lnTo>
                    <a:pt x="1076833" y="25400"/>
                  </a:lnTo>
                  <a:cubicBezTo>
                    <a:pt x="496189" y="25400"/>
                    <a:pt x="25400" y="496189"/>
                    <a:pt x="25400" y="1076960"/>
                  </a:cubicBezTo>
                  <a:close/>
                </a:path>
              </a:pathLst>
            </a:custGeom>
            <a:solidFill>
              <a:srgbClr val="172C51"/>
            </a:solidFill>
          </p:spPr>
          <p:txBody>
            <a:bodyPr/>
            <a:lstStyle/>
            <a:p>
              <a:endParaRPr lang="en-US"/>
            </a:p>
          </p:txBody>
        </p:sp>
      </p:grpSp>
      <p:sp>
        <p:nvSpPr>
          <p:cNvPr id="16" name="TextBox 16"/>
          <p:cNvSpPr txBox="1"/>
          <p:nvPr/>
        </p:nvSpPr>
        <p:spPr>
          <a:xfrm>
            <a:off x="6961476" y="4358154"/>
            <a:ext cx="3469875" cy="419100"/>
          </a:xfrm>
          <a:prstGeom prst="rect">
            <a:avLst/>
          </a:prstGeom>
        </p:spPr>
        <p:txBody>
          <a:bodyPr lIns="0" tIns="0" rIns="0" bIns="0" rtlCol="0" anchor="t">
            <a:spAutoFit/>
          </a:bodyPr>
          <a:lstStyle/>
          <a:p>
            <a:pPr algn="ctr">
              <a:lnSpc>
                <a:spcPts val="3240"/>
              </a:lnSpc>
            </a:pPr>
            <a:r>
              <a:rPr lang="en-US" sz="2700">
                <a:solidFill>
                  <a:srgbClr val="000000"/>
                </a:solidFill>
                <a:latin typeface="Rubik 1"/>
              </a:rPr>
              <a:t>School </a:t>
            </a:r>
          </a:p>
        </p:txBody>
      </p:sp>
      <p:sp>
        <p:nvSpPr>
          <p:cNvPr id="17" name="TextBox 17"/>
          <p:cNvSpPr txBox="1"/>
          <p:nvPr/>
        </p:nvSpPr>
        <p:spPr>
          <a:xfrm>
            <a:off x="14224558" y="4423371"/>
            <a:ext cx="1961920" cy="419100"/>
          </a:xfrm>
          <a:prstGeom prst="rect">
            <a:avLst/>
          </a:prstGeom>
        </p:spPr>
        <p:txBody>
          <a:bodyPr lIns="0" tIns="0" rIns="0" bIns="0" rtlCol="0" anchor="t">
            <a:spAutoFit/>
          </a:bodyPr>
          <a:lstStyle/>
          <a:p>
            <a:pPr algn="l">
              <a:lnSpc>
                <a:spcPts val="3240"/>
              </a:lnSpc>
            </a:pPr>
            <a:r>
              <a:rPr lang="en-US" sz="2700">
                <a:solidFill>
                  <a:srgbClr val="000000"/>
                </a:solidFill>
                <a:latin typeface="Rubik 1"/>
              </a:rPr>
              <a:t>Community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81831"/>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Definitions</a:t>
            </a:r>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AutoShape 4"/>
          <p:cNvSpPr/>
          <p:nvPr/>
        </p:nvSpPr>
        <p:spPr>
          <a:xfrm rot="27368">
            <a:off x="47936" y="863302"/>
            <a:ext cx="10767920" cy="0"/>
          </a:xfrm>
          <a:prstGeom prst="line">
            <a:avLst/>
          </a:prstGeom>
          <a:ln w="47625" cap="rnd">
            <a:solidFill>
              <a:srgbClr val="71FFE4"/>
            </a:solidFill>
            <a:prstDash val="solid"/>
            <a:headEnd type="none" w="sm" len="sm"/>
            <a:tailEnd type="none" w="sm" len="sm"/>
          </a:ln>
        </p:spPr>
        <p:txBody>
          <a:bodyPr/>
          <a:lstStyle/>
          <a:p>
            <a:endParaRPr lang="en-US"/>
          </a:p>
        </p:txBody>
      </p:sp>
      <p:graphicFrame>
        <p:nvGraphicFramePr>
          <p:cNvPr id="5" name="Table 5"/>
          <p:cNvGraphicFramePr>
            <a:graphicFrameLocks noGrp="1"/>
          </p:cNvGraphicFramePr>
          <p:nvPr/>
        </p:nvGraphicFramePr>
        <p:xfrm>
          <a:off x="957648" y="1101810"/>
          <a:ext cx="16344900" cy="8534594"/>
        </p:xfrm>
        <a:graphic>
          <a:graphicData uri="http://schemas.openxmlformats.org/drawingml/2006/table">
            <a:tbl>
              <a:tblPr/>
              <a:tblGrid>
                <a:gridCol w="5448300">
                  <a:extLst>
                    <a:ext uri="{9D8B030D-6E8A-4147-A177-3AD203B41FA5}">
                      <a16:colId xmlns:a16="http://schemas.microsoft.com/office/drawing/2014/main" val="20000"/>
                    </a:ext>
                  </a:extLst>
                </a:gridCol>
                <a:gridCol w="5448300">
                  <a:extLst>
                    <a:ext uri="{9D8B030D-6E8A-4147-A177-3AD203B41FA5}">
                      <a16:colId xmlns:a16="http://schemas.microsoft.com/office/drawing/2014/main" val="20001"/>
                    </a:ext>
                  </a:extLst>
                </a:gridCol>
                <a:gridCol w="5448300">
                  <a:extLst>
                    <a:ext uri="{9D8B030D-6E8A-4147-A177-3AD203B41FA5}">
                      <a16:colId xmlns:a16="http://schemas.microsoft.com/office/drawing/2014/main" val="20002"/>
                    </a:ext>
                  </a:extLst>
                </a:gridCol>
              </a:tblGrid>
              <a:tr h="3869204">
                <a:tc>
                  <a:txBody>
                    <a:bodyPr/>
                    <a:lstStyle/>
                    <a:p>
                      <a:pPr algn="l">
                        <a:lnSpc>
                          <a:spcPts val="3060"/>
                        </a:lnSpc>
                        <a:defRPr/>
                      </a:pPr>
                      <a:r>
                        <a:rPr lang="en-US" sz="2550" spc="23">
                          <a:solidFill>
                            <a:srgbClr val="000000"/>
                          </a:solidFill>
                          <a:latin typeface="TT Rounds Condensed Bold"/>
                        </a:rPr>
                        <a:t>Mutual Respect: </a:t>
                      </a:r>
                      <a:endParaRPr lang="en-US" sz="1100"/>
                    </a:p>
                    <a:p>
                      <a:pPr algn="l">
                        <a:lnSpc>
                          <a:spcPts val="3060"/>
                        </a:lnSpc>
                      </a:pPr>
                      <a:endParaRPr lang="en-US" sz="1100"/>
                    </a:p>
                    <a:p>
                      <a:pPr algn="l">
                        <a:lnSpc>
                          <a:spcPts val="3060"/>
                        </a:lnSpc>
                      </a:pPr>
                      <a:r>
                        <a:rPr lang="en-US" sz="2550" spc="23">
                          <a:solidFill>
                            <a:srgbClr val="000000"/>
                          </a:solidFill>
                          <a:latin typeface="TT Rounds Condensed"/>
                        </a:rPr>
                        <a:t>Seeing both individuals as valuable and contributors of the relationship, understanding each other with effort and patience, keeping each other in mind when making decisions, understanding and being considerate of each other’s wants and needs, etc.</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FFE4"/>
                    </a:solidFill>
                  </a:tcPr>
                </a:tc>
                <a:tc>
                  <a:txBody>
                    <a:bodyPr/>
                    <a:lstStyle/>
                    <a:p>
                      <a:pPr algn="l">
                        <a:lnSpc>
                          <a:spcPts val="3060"/>
                        </a:lnSpc>
                        <a:defRPr/>
                      </a:pPr>
                      <a:r>
                        <a:rPr lang="en-US" sz="2550" spc="23">
                          <a:solidFill>
                            <a:srgbClr val="000000"/>
                          </a:solidFill>
                          <a:latin typeface="TT Rounds Condensed Bold"/>
                        </a:rPr>
                        <a:t>Admiration:</a:t>
                      </a:r>
                      <a:r>
                        <a:rPr lang="en-US" sz="2550" spc="23">
                          <a:solidFill>
                            <a:srgbClr val="000000"/>
                          </a:solidFill>
                          <a:latin typeface="TT Rounds Condensed"/>
                        </a:rPr>
                        <a:t> </a:t>
                      </a:r>
                      <a:endParaRPr lang="en-US" sz="1100"/>
                    </a:p>
                    <a:p>
                      <a:pPr algn="l">
                        <a:lnSpc>
                          <a:spcPts val="3060"/>
                        </a:lnSpc>
                      </a:pPr>
                      <a:endParaRPr lang="en-US" sz="1100"/>
                    </a:p>
                    <a:p>
                      <a:pPr algn="l">
                        <a:lnSpc>
                          <a:spcPts val="3060"/>
                        </a:lnSpc>
                      </a:pPr>
                      <a:r>
                        <a:rPr lang="en-US" sz="2550" spc="23">
                          <a:solidFill>
                            <a:srgbClr val="000000"/>
                          </a:solidFill>
                          <a:latin typeface="TT Rounds Condensed"/>
                        </a:rPr>
                        <a:t>Respecting each other’s interests, strengths and uniqueness, allowing room for growth and support, expressing your admiration, respecting how the other person interacts with their loved ones and their community, respecting what they stand for, etc.</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3060"/>
                        </a:lnSpc>
                        <a:defRPr/>
                      </a:pPr>
                      <a:r>
                        <a:rPr lang="en-US" sz="2550" spc="23">
                          <a:solidFill>
                            <a:srgbClr val="000000"/>
                          </a:solidFill>
                          <a:latin typeface="TT Rounds Condensed Bold"/>
                        </a:rPr>
                        <a:t>Trust in Turning Towards Each Other: </a:t>
                      </a:r>
                      <a:endParaRPr lang="en-US" sz="1100"/>
                    </a:p>
                    <a:p>
                      <a:pPr algn="l">
                        <a:lnSpc>
                          <a:spcPts val="3060"/>
                        </a:lnSpc>
                      </a:pPr>
                      <a:endParaRPr lang="en-US" sz="1100"/>
                    </a:p>
                    <a:p>
                      <a:pPr algn="l">
                        <a:lnSpc>
                          <a:spcPts val="3060"/>
                        </a:lnSpc>
                      </a:pPr>
                      <a:r>
                        <a:rPr lang="en-US" sz="2550" spc="23">
                          <a:solidFill>
                            <a:srgbClr val="000000"/>
                          </a:solidFill>
                          <a:latin typeface="TT Rounds Condensed"/>
                        </a:rPr>
                        <a:t>Understanding that disagreements or misunderstandings are natural in every relationship, seeking clarification and a goal to understand each other better, feeling safe and respected in sharing one’s feelings and thoughts, etc.</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FFE4"/>
                    </a:solidFill>
                  </a:tcPr>
                </a:tc>
                <a:extLst>
                  <a:ext uri="{0D108BD9-81ED-4DB2-BD59-A6C34878D82A}">
                    <a16:rowId xmlns:a16="http://schemas.microsoft.com/office/drawing/2014/main" val="10000"/>
                  </a:ext>
                </a:extLst>
              </a:tr>
              <a:tr h="4665390">
                <a:tc>
                  <a:txBody>
                    <a:bodyPr/>
                    <a:lstStyle/>
                    <a:p>
                      <a:pPr algn="l">
                        <a:lnSpc>
                          <a:spcPts val="3060"/>
                        </a:lnSpc>
                        <a:defRPr/>
                      </a:pPr>
                      <a:r>
                        <a:rPr lang="en-US" sz="2550" spc="23">
                          <a:solidFill>
                            <a:srgbClr val="000000"/>
                          </a:solidFill>
                          <a:latin typeface="TT Rounds Condensed Bold"/>
                        </a:rPr>
                        <a:t>Balance of Power: </a:t>
                      </a:r>
                      <a:endParaRPr lang="en-US" sz="1100"/>
                    </a:p>
                    <a:p>
                      <a:pPr algn="l">
                        <a:lnSpc>
                          <a:spcPts val="3060"/>
                        </a:lnSpc>
                      </a:pPr>
                      <a:endParaRPr lang="en-US" sz="1100"/>
                    </a:p>
                    <a:p>
                      <a:pPr algn="l">
                        <a:lnSpc>
                          <a:spcPts val="3060"/>
                        </a:lnSpc>
                      </a:pPr>
                      <a:r>
                        <a:rPr lang="en-US" sz="2550" spc="23">
                          <a:solidFill>
                            <a:srgbClr val="000000"/>
                          </a:solidFill>
                          <a:latin typeface="TT Rounds Condensed"/>
                        </a:rPr>
                        <a:t>Having a fair and shared sense of support, feeling safe and comfortable in making good decisions together, being able to discuss any imbalances, feeling safe to end a relationship as a compassionate choice, being able to have healthy financial discussions, etc.</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3060"/>
                        </a:lnSpc>
                        <a:defRPr/>
                      </a:pPr>
                      <a:r>
                        <a:rPr lang="en-US" sz="2550" spc="23">
                          <a:solidFill>
                            <a:srgbClr val="000000"/>
                          </a:solidFill>
                          <a:latin typeface="TT Rounds Condensed Bold"/>
                        </a:rPr>
                        <a:t>Team Problem Solving:</a:t>
                      </a:r>
                      <a:r>
                        <a:rPr lang="en-US" sz="2550" spc="23">
                          <a:solidFill>
                            <a:srgbClr val="000000"/>
                          </a:solidFill>
                          <a:latin typeface="TT Rounds Condensed"/>
                        </a:rPr>
                        <a:t> </a:t>
                      </a:r>
                      <a:endParaRPr lang="en-US" sz="1100"/>
                    </a:p>
                    <a:p>
                      <a:pPr algn="l">
                        <a:lnSpc>
                          <a:spcPts val="3060"/>
                        </a:lnSpc>
                      </a:pPr>
                      <a:endParaRPr lang="en-US" sz="1100"/>
                    </a:p>
                    <a:p>
                      <a:pPr algn="l">
                        <a:lnSpc>
                          <a:spcPts val="3060"/>
                        </a:lnSpc>
                      </a:pPr>
                      <a:r>
                        <a:rPr lang="en-US" sz="2550" spc="23">
                          <a:solidFill>
                            <a:srgbClr val="000000"/>
                          </a:solidFill>
                          <a:latin typeface="TT Rounds Condensed"/>
                        </a:rPr>
                        <a:t>Understanding that every relationship has challenges, working together to find solutions to challenges, finding ways to better understand each other’s emotions, feelings and thoughts, finding solutions that both individuals feel comfortable and safe with, being able to rely on each other when facing a challenge, etc.</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FFE4"/>
                    </a:solidFill>
                  </a:tcPr>
                </a:tc>
                <a:tc>
                  <a:txBody>
                    <a:bodyPr/>
                    <a:lstStyle/>
                    <a:p>
                      <a:pPr algn="l">
                        <a:lnSpc>
                          <a:spcPts val="3060"/>
                        </a:lnSpc>
                        <a:defRPr/>
                      </a:pPr>
                      <a:r>
                        <a:rPr lang="en-US" sz="2550" spc="23">
                          <a:solidFill>
                            <a:srgbClr val="000000"/>
                          </a:solidFill>
                          <a:latin typeface="TT Rounds Condensed Bold"/>
                        </a:rPr>
                        <a:t>Safe and Open Communication:</a:t>
                      </a:r>
                      <a:endParaRPr lang="en-US" sz="1100"/>
                    </a:p>
                    <a:p>
                      <a:pPr algn="l">
                        <a:lnSpc>
                          <a:spcPts val="3060"/>
                        </a:lnSpc>
                      </a:pPr>
                      <a:endParaRPr lang="en-US" sz="1100"/>
                    </a:p>
                    <a:p>
                      <a:pPr algn="l">
                        <a:lnSpc>
                          <a:spcPts val="3060"/>
                        </a:lnSpc>
                      </a:pPr>
                      <a:r>
                        <a:rPr lang="en-US" sz="2550" spc="23">
                          <a:solidFill>
                            <a:srgbClr val="000000"/>
                          </a:solidFill>
                          <a:latin typeface="TT Rounds Condensed"/>
                        </a:rPr>
                        <a:t>Understanding and continuously developing our communication skills, feeling safe in expressing thoughts, feelings and emotions to one another, being respected when communicating, actively listening, being nonjudgmental, etc.</a:t>
                      </a:r>
                    </a:p>
                  </a:txBody>
                  <a:tcPr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6" name="TextBox 6"/>
          <p:cNvSpPr txBox="1"/>
          <p:nvPr/>
        </p:nvSpPr>
        <p:spPr>
          <a:xfrm>
            <a:off x="3998382" y="9636404"/>
            <a:ext cx="12087378" cy="601058"/>
          </a:xfrm>
          <a:prstGeom prst="rect">
            <a:avLst/>
          </a:prstGeom>
        </p:spPr>
        <p:txBody>
          <a:bodyPr lIns="0" tIns="0" rIns="0" bIns="0" rtlCol="0" anchor="t">
            <a:spAutoFit/>
          </a:bodyPr>
          <a:lstStyle/>
          <a:p>
            <a:pPr algn="l">
              <a:lnSpc>
                <a:spcPts val="4320"/>
              </a:lnSpc>
            </a:pPr>
            <a:r>
              <a:rPr lang="en-US" sz="3600" spc="33">
                <a:solidFill>
                  <a:srgbClr val="000000"/>
                </a:solidFill>
                <a:latin typeface="TT Rounds Condensed Bold"/>
              </a:rPr>
              <a:t>Now rank the order of importance of each quality.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Take Action</a:t>
            </a:r>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AutoShape 4"/>
          <p:cNvSpPr/>
          <p:nvPr/>
        </p:nvSpPr>
        <p:spPr>
          <a:xfrm rot="-42913">
            <a:off x="140258" y="1007464"/>
            <a:ext cx="13466521" cy="0"/>
          </a:xfrm>
          <a:prstGeom prst="line">
            <a:avLst/>
          </a:prstGeom>
          <a:ln w="47625" cap="rnd">
            <a:solidFill>
              <a:srgbClr val="71FFE4"/>
            </a:solidFill>
            <a:prstDash val="solid"/>
            <a:headEnd type="none" w="sm" len="sm"/>
            <a:tailEnd type="none" w="sm" len="sm"/>
          </a:ln>
        </p:spPr>
        <p:txBody>
          <a:bodyPr/>
          <a:lstStyle/>
          <a:p>
            <a:endParaRPr lang="en-US"/>
          </a:p>
        </p:txBody>
      </p:sp>
      <p:sp>
        <p:nvSpPr>
          <p:cNvPr id="5" name="TextBox 5"/>
          <p:cNvSpPr txBox="1"/>
          <p:nvPr/>
        </p:nvSpPr>
        <p:spPr>
          <a:xfrm>
            <a:off x="641961" y="793547"/>
            <a:ext cx="10703507" cy="10325100"/>
          </a:xfrm>
          <a:prstGeom prst="rect">
            <a:avLst/>
          </a:prstGeom>
        </p:spPr>
        <p:txBody>
          <a:bodyPr lIns="0" tIns="0" rIns="0" bIns="0" rtlCol="0" anchor="t">
            <a:spAutoFit/>
          </a:bodyPr>
          <a:lstStyle/>
          <a:p>
            <a:pPr algn="l">
              <a:lnSpc>
                <a:spcPts val="4320"/>
              </a:lnSpc>
            </a:pPr>
            <a:endParaRPr/>
          </a:p>
          <a:p>
            <a:pPr algn="l">
              <a:lnSpc>
                <a:spcPts val="4320"/>
              </a:lnSpc>
            </a:pPr>
            <a:r>
              <a:rPr lang="en-US" sz="3600">
                <a:solidFill>
                  <a:srgbClr val="000000"/>
                </a:solidFill>
                <a:latin typeface="Rubik 1"/>
              </a:rPr>
              <a:t>Let's choose an action to raise awareness!</a:t>
            </a:r>
          </a:p>
          <a:p>
            <a:pPr algn="l">
              <a:lnSpc>
                <a:spcPts val="4320"/>
              </a:lnSpc>
            </a:pPr>
            <a:endParaRPr lang="en-US" sz="3600">
              <a:solidFill>
                <a:srgbClr val="000000"/>
              </a:solidFill>
              <a:latin typeface="Rubik 1"/>
            </a:endParaRPr>
          </a:p>
          <a:p>
            <a:pPr marL="651510" lvl="1" indent="-325755" algn="l">
              <a:lnSpc>
                <a:spcPts val="4320"/>
              </a:lnSpc>
              <a:buFont typeface="Arial"/>
              <a:buChar char="•"/>
            </a:pPr>
            <a:r>
              <a:rPr lang="en-US" sz="3600">
                <a:solidFill>
                  <a:srgbClr val="000000"/>
                </a:solidFill>
                <a:latin typeface="Rubik 1"/>
              </a:rPr>
              <a:t>What will be our cause?    </a:t>
            </a:r>
          </a:p>
          <a:p>
            <a:pPr marL="651510" lvl="1" indent="-325755" algn="l">
              <a:lnSpc>
                <a:spcPts val="4320"/>
              </a:lnSpc>
            </a:pPr>
            <a:r>
              <a:rPr lang="en-US" sz="3600">
                <a:solidFill>
                  <a:srgbClr val="000000"/>
                </a:solidFill>
                <a:latin typeface="Rubik 1"/>
              </a:rPr>
              <a:t>              </a:t>
            </a:r>
          </a:p>
          <a:p>
            <a:pPr marL="651510" lvl="1" indent="-325755" algn="l">
              <a:lnSpc>
                <a:spcPts val="4320"/>
              </a:lnSpc>
              <a:buFont typeface="Arial"/>
              <a:buChar char="•"/>
            </a:pPr>
            <a:r>
              <a:rPr lang="en-US" sz="3600">
                <a:solidFill>
                  <a:srgbClr val="000000"/>
                </a:solidFill>
                <a:latin typeface="Rubik 1"/>
              </a:rPr>
              <a:t>Who will be our audience?   </a:t>
            </a:r>
          </a:p>
          <a:p>
            <a:pPr marL="651510" lvl="1" indent="-325755" algn="l">
              <a:lnSpc>
                <a:spcPts val="4320"/>
              </a:lnSpc>
            </a:pPr>
            <a:r>
              <a:rPr lang="en-US" sz="3600">
                <a:solidFill>
                  <a:srgbClr val="000000"/>
                </a:solidFill>
                <a:latin typeface="Rubik 1"/>
              </a:rPr>
              <a:t>             </a:t>
            </a:r>
          </a:p>
          <a:p>
            <a:pPr marL="651510" lvl="1" indent="-325755" algn="l">
              <a:lnSpc>
                <a:spcPts val="4320"/>
              </a:lnSpc>
              <a:buFont typeface="Arial"/>
              <a:buChar char="•"/>
            </a:pPr>
            <a:r>
              <a:rPr lang="en-US" sz="3600">
                <a:solidFill>
                  <a:srgbClr val="000000"/>
                </a:solidFill>
                <a:latin typeface="Rubik 1"/>
              </a:rPr>
              <a:t>How will we be organized – as a class, small groups, as a school?   </a:t>
            </a:r>
          </a:p>
          <a:p>
            <a:pPr marL="651510" lvl="1" indent="-325755" algn="l">
              <a:lnSpc>
                <a:spcPts val="4320"/>
              </a:lnSpc>
            </a:pPr>
            <a:r>
              <a:rPr lang="en-US" sz="3600">
                <a:solidFill>
                  <a:srgbClr val="000000"/>
                </a:solidFill>
                <a:latin typeface="Rubik 1"/>
              </a:rPr>
              <a:t>       </a:t>
            </a:r>
          </a:p>
          <a:p>
            <a:pPr marL="651510" lvl="1" indent="-325755" algn="l">
              <a:lnSpc>
                <a:spcPts val="4320"/>
              </a:lnSpc>
              <a:buFont typeface="Arial"/>
              <a:buChar char="•"/>
            </a:pPr>
            <a:r>
              <a:rPr lang="en-US" sz="3600">
                <a:solidFill>
                  <a:srgbClr val="000000"/>
                </a:solidFill>
                <a:latin typeface="Rubik 1"/>
              </a:rPr>
              <a:t>What materials to do we need?  </a:t>
            </a:r>
          </a:p>
          <a:p>
            <a:pPr marL="651510" lvl="1" indent="-325755" algn="l">
              <a:lnSpc>
                <a:spcPts val="4320"/>
              </a:lnSpc>
            </a:pPr>
            <a:r>
              <a:rPr lang="en-US" sz="3600">
                <a:solidFill>
                  <a:srgbClr val="000000"/>
                </a:solidFill>
                <a:latin typeface="Rubik 1"/>
              </a:rPr>
              <a:t>  </a:t>
            </a:r>
          </a:p>
          <a:p>
            <a:pPr marL="651510" lvl="1" indent="-325755" algn="l">
              <a:lnSpc>
                <a:spcPts val="4320"/>
              </a:lnSpc>
              <a:buFont typeface="Arial"/>
              <a:buChar char="•"/>
            </a:pPr>
            <a:r>
              <a:rPr lang="en-US" sz="3600">
                <a:solidFill>
                  <a:srgbClr val="000000"/>
                </a:solidFill>
                <a:latin typeface="Rubik 1"/>
              </a:rPr>
              <a:t>Do we need outside help – volunteers, speakers?</a:t>
            </a:r>
          </a:p>
          <a:p>
            <a:pPr marL="651510" lvl="1" indent="-325755" algn="l">
              <a:lnSpc>
                <a:spcPts val="4320"/>
              </a:lnSpc>
            </a:pPr>
            <a:endParaRPr lang="en-US" sz="3600">
              <a:solidFill>
                <a:srgbClr val="000000"/>
              </a:solidFill>
              <a:latin typeface="Rubik 1"/>
            </a:endParaRPr>
          </a:p>
          <a:p>
            <a:pPr marL="651510" lvl="1" indent="-325755" algn="l">
              <a:lnSpc>
                <a:spcPts val="4320"/>
              </a:lnSpc>
            </a:pPr>
            <a:endParaRPr lang="en-US" sz="3600">
              <a:solidFill>
                <a:srgbClr val="000000"/>
              </a:solidFill>
              <a:latin typeface="Rubik 1"/>
            </a:endParaRPr>
          </a:p>
          <a:p>
            <a:pPr marL="651510" lvl="1" indent="-325755" algn="l">
              <a:lnSpc>
                <a:spcPts val="4320"/>
              </a:lnSpc>
            </a:pPr>
            <a:endParaRPr lang="en-US" sz="3600">
              <a:solidFill>
                <a:srgbClr val="000000"/>
              </a:solidFill>
              <a:latin typeface="Rubik 1"/>
            </a:endParaRPr>
          </a:p>
          <a:p>
            <a:pPr marL="651510" lvl="1" indent="-325755" algn="l">
              <a:lnSpc>
                <a:spcPts val="4320"/>
              </a:lnSpc>
            </a:pPr>
            <a:endParaRPr lang="en-US" sz="3600">
              <a:solidFill>
                <a:srgbClr val="000000"/>
              </a:solidFill>
              <a:latin typeface="Rubik 1"/>
            </a:endParaRPr>
          </a:p>
          <a:p>
            <a:pPr marL="651510" lvl="1" indent="-325755" algn="l">
              <a:lnSpc>
                <a:spcPts val="4320"/>
              </a:lnSpc>
            </a:pPr>
            <a:endParaRPr lang="en-US" sz="3600">
              <a:solidFill>
                <a:srgbClr val="000000"/>
              </a:solidFill>
              <a:latin typeface="Rubik 1"/>
            </a:endParaRPr>
          </a:p>
        </p:txBody>
      </p:sp>
      <p:sp>
        <p:nvSpPr>
          <p:cNvPr id="6" name="Freeform 6" descr="A yellow hands making a heart shape with a face  Description automatically generated"/>
          <p:cNvSpPr/>
          <p:nvPr/>
        </p:nvSpPr>
        <p:spPr>
          <a:xfrm>
            <a:off x="12375754" y="2748238"/>
            <a:ext cx="3600444" cy="4475553"/>
          </a:xfrm>
          <a:custGeom>
            <a:avLst/>
            <a:gdLst/>
            <a:ahLst/>
            <a:cxnLst/>
            <a:rect l="l" t="t" r="r" b="b"/>
            <a:pathLst>
              <a:path w="3600444" h="4475553">
                <a:moveTo>
                  <a:pt x="0" y="0"/>
                </a:moveTo>
                <a:lnTo>
                  <a:pt x="3600445" y="0"/>
                </a:lnTo>
                <a:lnTo>
                  <a:pt x="3600445" y="4475553"/>
                </a:lnTo>
                <a:lnTo>
                  <a:pt x="0" y="4475553"/>
                </a:lnTo>
                <a:lnTo>
                  <a:pt x="0" y="0"/>
                </a:lnTo>
                <a:close/>
              </a:path>
            </a:pathLst>
          </a:custGeom>
          <a:blipFill>
            <a:blip r:embed="rId4"/>
            <a:stretch>
              <a:fillRect/>
            </a:stretch>
          </a:blipFill>
        </p:spPr>
        <p:txBody>
          <a:bodyPr/>
          <a:lstStyle/>
          <a:p>
            <a:endParaRPr lang="en-US"/>
          </a:p>
        </p:txBody>
      </p:sp>
      <p:grpSp>
        <p:nvGrpSpPr>
          <p:cNvPr id="7" name="Group 7"/>
          <p:cNvGrpSpPr/>
          <p:nvPr/>
        </p:nvGrpSpPr>
        <p:grpSpPr>
          <a:xfrm>
            <a:off x="0" y="8588536"/>
            <a:ext cx="18299133" cy="1698464"/>
            <a:chOff x="0" y="0"/>
            <a:chExt cx="24398844" cy="2264618"/>
          </a:xfrm>
        </p:grpSpPr>
        <p:sp>
          <p:nvSpPr>
            <p:cNvPr id="8" name="Freeform 8"/>
            <p:cNvSpPr/>
            <p:nvPr/>
          </p:nvSpPr>
          <p:spPr>
            <a:xfrm>
              <a:off x="0" y="0"/>
              <a:ext cx="24398835" cy="2264613"/>
            </a:xfrm>
            <a:custGeom>
              <a:avLst/>
              <a:gdLst/>
              <a:ahLst/>
              <a:cxnLst/>
              <a:rect l="l" t="t" r="r" b="b"/>
              <a:pathLst>
                <a:path w="24398835" h="2264613">
                  <a:moveTo>
                    <a:pt x="0" y="0"/>
                  </a:moveTo>
                  <a:lnTo>
                    <a:pt x="24398835" y="0"/>
                  </a:lnTo>
                  <a:lnTo>
                    <a:pt x="24398835" y="2264613"/>
                  </a:lnTo>
                  <a:lnTo>
                    <a:pt x="0" y="2264613"/>
                  </a:lnTo>
                  <a:close/>
                </a:path>
              </a:pathLst>
            </a:custGeom>
            <a:solidFill>
              <a:srgbClr val="71FFE4"/>
            </a:solidFill>
          </p:spPr>
          <p:txBody>
            <a:bodyPr/>
            <a:lstStyle/>
            <a:p>
              <a:endParaRPr lang="en-US"/>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Celebrate</a:t>
            </a:r>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AutoShape 4"/>
          <p:cNvSpPr/>
          <p:nvPr/>
        </p:nvSpPr>
        <p:spPr>
          <a:xfrm rot="-42913">
            <a:off x="140258" y="1007464"/>
            <a:ext cx="13466521" cy="0"/>
          </a:xfrm>
          <a:prstGeom prst="line">
            <a:avLst/>
          </a:prstGeom>
          <a:ln w="47625" cap="rnd">
            <a:solidFill>
              <a:srgbClr val="71FFE4"/>
            </a:solidFill>
            <a:prstDash val="solid"/>
            <a:headEnd type="none" w="sm" len="sm"/>
            <a:tailEnd type="none" w="sm" len="sm"/>
          </a:ln>
        </p:spPr>
        <p:txBody>
          <a:bodyPr/>
          <a:lstStyle/>
          <a:p>
            <a:endParaRPr lang="en-US"/>
          </a:p>
        </p:txBody>
      </p:sp>
      <p:sp>
        <p:nvSpPr>
          <p:cNvPr id="5" name="TextBox 5"/>
          <p:cNvSpPr txBox="1"/>
          <p:nvPr/>
        </p:nvSpPr>
        <p:spPr>
          <a:xfrm>
            <a:off x="693332" y="1474209"/>
            <a:ext cx="8756174" cy="7610475"/>
          </a:xfrm>
          <a:prstGeom prst="rect">
            <a:avLst/>
          </a:prstGeom>
        </p:spPr>
        <p:txBody>
          <a:bodyPr lIns="0" tIns="0" rIns="0" bIns="0" rtlCol="0" anchor="t">
            <a:spAutoFit/>
          </a:bodyPr>
          <a:lstStyle/>
          <a:p>
            <a:pPr algn="l">
              <a:lnSpc>
                <a:spcPts val="4320"/>
              </a:lnSpc>
            </a:pPr>
            <a:endParaRPr/>
          </a:p>
          <a:p>
            <a:pPr algn="l">
              <a:lnSpc>
                <a:spcPts val="4320"/>
              </a:lnSpc>
            </a:pPr>
            <a:r>
              <a:rPr lang="en-US" sz="3600">
                <a:solidFill>
                  <a:srgbClr val="000000"/>
                </a:solidFill>
                <a:latin typeface="Rubik 1"/>
              </a:rPr>
              <a:t>It's time to share what we have learned and the actions we have taken!</a:t>
            </a:r>
          </a:p>
          <a:p>
            <a:pPr algn="l">
              <a:lnSpc>
                <a:spcPts val="4320"/>
              </a:lnSpc>
            </a:pPr>
            <a:endParaRPr lang="en-US" sz="3600">
              <a:solidFill>
                <a:srgbClr val="000000"/>
              </a:solidFill>
              <a:latin typeface="Rubik 1"/>
            </a:endParaRPr>
          </a:p>
          <a:p>
            <a:pPr algn="l">
              <a:lnSpc>
                <a:spcPts val="4320"/>
              </a:lnSpc>
            </a:pPr>
            <a:r>
              <a:rPr lang="en-US" sz="3600">
                <a:solidFill>
                  <a:srgbClr val="000000"/>
                </a:solidFill>
                <a:latin typeface="Rubik 1"/>
              </a:rPr>
              <a:t>How can we continue to raise awareness about the importance of healthy relationships for everyone?</a:t>
            </a:r>
          </a:p>
          <a:p>
            <a:pPr algn="l">
              <a:lnSpc>
                <a:spcPts val="4320"/>
              </a:lnSpc>
            </a:pPr>
            <a:endParaRPr lang="en-US" sz="3600">
              <a:solidFill>
                <a:srgbClr val="000000"/>
              </a:solidFill>
              <a:latin typeface="Rubik 1"/>
            </a:endParaRPr>
          </a:p>
          <a:p>
            <a:pPr algn="l">
              <a:lnSpc>
                <a:spcPts val="4320"/>
              </a:lnSpc>
            </a:pPr>
            <a:endParaRPr lang="en-US" sz="3600">
              <a:solidFill>
                <a:srgbClr val="000000"/>
              </a:solidFill>
              <a:latin typeface="Rubik 1"/>
            </a:endParaRPr>
          </a:p>
          <a:p>
            <a:pPr algn="l">
              <a:lnSpc>
                <a:spcPts val="4320"/>
              </a:lnSpc>
            </a:pPr>
            <a:endParaRPr lang="en-US" sz="3600">
              <a:solidFill>
                <a:srgbClr val="000000"/>
              </a:solidFill>
              <a:latin typeface="Rubik 1"/>
            </a:endParaRPr>
          </a:p>
          <a:p>
            <a:pPr algn="l">
              <a:lnSpc>
                <a:spcPts val="4320"/>
              </a:lnSpc>
            </a:pPr>
            <a:endParaRPr lang="en-US" sz="3600">
              <a:solidFill>
                <a:srgbClr val="000000"/>
              </a:solidFill>
              <a:latin typeface="Rubik 1"/>
            </a:endParaRPr>
          </a:p>
          <a:p>
            <a:pPr algn="l">
              <a:lnSpc>
                <a:spcPts val="4320"/>
              </a:lnSpc>
            </a:pPr>
            <a:endParaRPr lang="en-US" sz="3600">
              <a:solidFill>
                <a:srgbClr val="000000"/>
              </a:solidFill>
              <a:latin typeface="Rubik 1"/>
            </a:endParaRPr>
          </a:p>
          <a:p>
            <a:pPr algn="l">
              <a:lnSpc>
                <a:spcPts val="4320"/>
              </a:lnSpc>
            </a:pPr>
            <a:endParaRPr lang="en-US" sz="3600">
              <a:solidFill>
                <a:srgbClr val="000000"/>
              </a:solidFill>
              <a:latin typeface="Rubik 1"/>
            </a:endParaRPr>
          </a:p>
          <a:p>
            <a:pPr algn="l">
              <a:lnSpc>
                <a:spcPts val="4320"/>
              </a:lnSpc>
            </a:pPr>
            <a:endParaRPr lang="en-US" sz="3600">
              <a:solidFill>
                <a:srgbClr val="000000"/>
              </a:solidFill>
              <a:latin typeface="Rubik 1"/>
            </a:endParaRPr>
          </a:p>
        </p:txBody>
      </p:sp>
      <p:grpSp>
        <p:nvGrpSpPr>
          <p:cNvPr id="6" name="Group 6"/>
          <p:cNvGrpSpPr/>
          <p:nvPr/>
        </p:nvGrpSpPr>
        <p:grpSpPr>
          <a:xfrm>
            <a:off x="0" y="8588536"/>
            <a:ext cx="18299133" cy="1698464"/>
            <a:chOff x="0" y="0"/>
            <a:chExt cx="24398844" cy="2264618"/>
          </a:xfrm>
        </p:grpSpPr>
        <p:sp>
          <p:nvSpPr>
            <p:cNvPr id="7" name="Freeform 7"/>
            <p:cNvSpPr/>
            <p:nvPr/>
          </p:nvSpPr>
          <p:spPr>
            <a:xfrm>
              <a:off x="0" y="0"/>
              <a:ext cx="24398835" cy="2264613"/>
            </a:xfrm>
            <a:custGeom>
              <a:avLst/>
              <a:gdLst/>
              <a:ahLst/>
              <a:cxnLst/>
              <a:rect l="l" t="t" r="r" b="b"/>
              <a:pathLst>
                <a:path w="24398835" h="2264613">
                  <a:moveTo>
                    <a:pt x="0" y="0"/>
                  </a:moveTo>
                  <a:lnTo>
                    <a:pt x="24398835" y="0"/>
                  </a:lnTo>
                  <a:lnTo>
                    <a:pt x="24398835" y="2264613"/>
                  </a:lnTo>
                  <a:lnTo>
                    <a:pt x="0" y="2264613"/>
                  </a:lnTo>
                  <a:close/>
                </a:path>
              </a:pathLst>
            </a:custGeom>
            <a:solidFill>
              <a:srgbClr val="71FFE4"/>
            </a:solidFill>
          </p:spPr>
          <p:txBody>
            <a:bodyPr/>
            <a:lstStyle/>
            <a:p>
              <a:endParaRPr lang="en-US"/>
            </a:p>
          </p:txBody>
        </p:sp>
      </p:grpSp>
      <p:sp>
        <p:nvSpPr>
          <p:cNvPr id="8" name="Freeform 8" descr="A cartoon of a person holding up stars  Description automatically generated"/>
          <p:cNvSpPr/>
          <p:nvPr/>
        </p:nvSpPr>
        <p:spPr>
          <a:xfrm>
            <a:off x="10916640" y="2011320"/>
            <a:ext cx="5034816" cy="6172200"/>
          </a:xfrm>
          <a:custGeom>
            <a:avLst/>
            <a:gdLst/>
            <a:ahLst/>
            <a:cxnLst/>
            <a:rect l="l" t="t" r="r" b="b"/>
            <a:pathLst>
              <a:path w="5034816" h="6172200">
                <a:moveTo>
                  <a:pt x="0" y="0"/>
                </a:moveTo>
                <a:lnTo>
                  <a:pt x="5034816" y="0"/>
                </a:lnTo>
                <a:lnTo>
                  <a:pt x="5034816" y="6172200"/>
                </a:lnTo>
                <a:lnTo>
                  <a:pt x="0" y="6172200"/>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child throwing leaves up in the air  Description automatically generated"/>
          <p:cNvSpPr/>
          <p:nvPr/>
        </p:nvSpPr>
        <p:spPr>
          <a:xfrm>
            <a:off x="30" y="1923"/>
            <a:ext cx="18287970" cy="10285077"/>
          </a:xfrm>
          <a:custGeom>
            <a:avLst/>
            <a:gdLst/>
            <a:ahLst/>
            <a:cxnLst/>
            <a:rect l="l" t="t" r="r" b="b"/>
            <a:pathLst>
              <a:path w="18287970" h="10285077">
                <a:moveTo>
                  <a:pt x="0" y="0"/>
                </a:moveTo>
                <a:lnTo>
                  <a:pt x="18287970" y="0"/>
                </a:lnTo>
                <a:lnTo>
                  <a:pt x="18287970" y="10285077"/>
                </a:lnTo>
                <a:lnTo>
                  <a:pt x="0" y="10285077"/>
                </a:lnTo>
                <a:lnTo>
                  <a:pt x="0" y="0"/>
                </a:lnTo>
                <a:close/>
              </a:path>
            </a:pathLst>
          </a:custGeom>
          <a:blipFill>
            <a:blip r:embed="rId2"/>
            <a:stretch>
              <a:fillRect t="-20012" r="-109" b="-48018"/>
            </a:stretch>
          </a:blipFill>
        </p:spPr>
        <p:txBody>
          <a:bodyPr/>
          <a:lstStyle/>
          <a:p>
            <a:endParaRPr lang="en-US"/>
          </a:p>
        </p:txBody>
      </p:sp>
      <p:sp>
        <p:nvSpPr>
          <p:cNvPr id="3" name="TextBox 3"/>
          <p:cNvSpPr txBox="1"/>
          <p:nvPr/>
        </p:nvSpPr>
        <p:spPr>
          <a:xfrm>
            <a:off x="653415" y="7147233"/>
            <a:ext cx="5656269" cy="1095375"/>
          </a:xfrm>
          <a:prstGeom prst="rect">
            <a:avLst/>
          </a:prstGeom>
        </p:spPr>
        <p:txBody>
          <a:bodyPr lIns="0" tIns="0" rIns="0" bIns="0" rtlCol="0" anchor="t">
            <a:spAutoFit/>
          </a:bodyPr>
          <a:lstStyle/>
          <a:p>
            <a:pPr algn="l">
              <a:lnSpc>
                <a:spcPts val="8640"/>
              </a:lnSpc>
            </a:pPr>
            <a:r>
              <a:rPr lang="en-US" sz="7200">
                <a:solidFill>
                  <a:srgbClr val="000000"/>
                </a:solidFill>
                <a:latin typeface="Rubik 1 Bold"/>
              </a:rPr>
              <a:t> Thank you!</a:t>
            </a:r>
          </a:p>
        </p:txBody>
      </p:sp>
      <p:sp>
        <p:nvSpPr>
          <p:cNvPr id="4" name="Freeform 4" descr="A black and white text  Description automatically generated"/>
          <p:cNvSpPr/>
          <p:nvPr/>
        </p:nvSpPr>
        <p:spPr>
          <a:xfrm>
            <a:off x="14311803" y="7574828"/>
            <a:ext cx="3971232" cy="2830179"/>
          </a:xfrm>
          <a:custGeom>
            <a:avLst/>
            <a:gdLst/>
            <a:ahLst/>
            <a:cxnLst/>
            <a:rect l="l" t="t" r="r" b="b"/>
            <a:pathLst>
              <a:path w="3971232" h="2830179">
                <a:moveTo>
                  <a:pt x="0" y="0"/>
                </a:moveTo>
                <a:lnTo>
                  <a:pt x="3971232" y="0"/>
                </a:lnTo>
                <a:lnTo>
                  <a:pt x="3971232" y="2830179"/>
                </a:lnTo>
                <a:lnTo>
                  <a:pt x="0" y="2830179"/>
                </a:lnTo>
                <a:lnTo>
                  <a:pt x="0" y="0"/>
                </a:lnTo>
                <a:close/>
              </a:path>
            </a:pathLst>
          </a:custGeom>
          <a:blipFill>
            <a:blip r:embed="rId3"/>
            <a:stretch>
              <a:fillRect l="-1081" r="-1081"/>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220058" y="1501521"/>
            <a:ext cx="8361591" cy="1466850"/>
          </a:xfrm>
          <a:prstGeom prst="rect">
            <a:avLst/>
          </a:prstGeom>
        </p:spPr>
        <p:txBody>
          <a:bodyPr lIns="0" tIns="0" rIns="0" bIns="0" rtlCol="0" anchor="t">
            <a:spAutoFit/>
          </a:bodyPr>
          <a:lstStyle/>
          <a:p>
            <a:pPr algn="ctr">
              <a:lnSpc>
                <a:spcPts val="4320"/>
              </a:lnSpc>
            </a:pPr>
            <a:r>
              <a:rPr lang="en-US" sz="3600">
                <a:solidFill>
                  <a:srgbClr val="000000"/>
                </a:solidFill>
                <a:latin typeface="Rubik 1 Bold"/>
              </a:rPr>
              <a:t>Brainstorm:</a:t>
            </a:r>
          </a:p>
          <a:p>
            <a:pPr algn="ctr">
              <a:lnSpc>
                <a:spcPts val="3600"/>
              </a:lnSpc>
            </a:pPr>
            <a:r>
              <a:rPr lang="en-US" sz="3000">
                <a:solidFill>
                  <a:srgbClr val="000000"/>
                </a:solidFill>
                <a:latin typeface="Rubik 1"/>
              </a:rPr>
              <a:t>Write down as many names of people you know.</a:t>
            </a:r>
          </a:p>
        </p:txBody>
      </p:sp>
      <p:sp>
        <p:nvSpPr>
          <p:cNvPr id="3" name="TextBox 3"/>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People We Know</a:t>
            </a:r>
          </a:p>
        </p:txBody>
      </p:sp>
      <p:grpSp>
        <p:nvGrpSpPr>
          <p:cNvPr id="4" name="Group 4"/>
          <p:cNvGrpSpPr/>
          <p:nvPr/>
        </p:nvGrpSpPr>
        <p:grpSpPr>
          <a:xfrm>
            <a:off x="3684782" y="1436751"/>
            <a:ext cx="11448120" cy="8552763"/>
            <a:chOff x="0" y="0"/>
            <a:chExt cx="15264160" cy="11403684"/>
          </a:xfrm>
        </p:grpSpPr>
        <p:sp>
          <p:nvSpPr>
            <p:cNvPr id="5" name="Freeform 5"/>
            <p:cNvSpPr/>
            <p:nvPr/>
          </p:nvSpPr>
          <p:spPr>
            <a:xfrm>
              <a:off x="0" y="0"/>
              <a:ext cx="15264130" cy="11403711"/>
            </a:xfrm>
            <a:custGeom>
              <a:avLst/>
              <a:gdLst/>
              <a:ahLst/>
              <a:cxnLst/>
              <a:rect l="l" t="t" r="r" b="b"/>
              <a:pathLst>
                <a:path w="15264130" h="11403711">
                  <a:moveTo>
                    <a:pt x="38100" y="0"/>
                  </a:moveTo>
                  <a:lnTo>
                    <a:pt x="15226030" y="0"/>
                  </a:lnTo>
                  <a:cubicBezTo>
                    <a:pt x="15247113" y="0"/>
                    <a:pt x="15264130" y="17018"/>
                    <a:pt x="15264130" y="38100"/>
                  </a:cubicBezTo>
                  <a:lnTo>
                    <a:pt x="15264130" y="11365611"/>
                  </a:lnTo>
                  <a:cubicBezTo>
                    <a:pt x="15264130" y="11386693"/>
                    <a:pt x="15247113" y="11403711"/>
                    <a:pt x="15226030" y="11403711"/>
                  </a:cubicBezTo>
                  <a:lnTo>
                    <a:pt x="38100" y="11403711"/>
                  </a:lnTo>
                  <a:cubicBezTo>
                    <a:pt x="17018" y="11403711"/>
                    <a:pt x="0" y="11386693"/>
                    <a:pt x="0" y="11365611"/>
                  </a:cubicBezTo>
                  <a:lnTo>
                    <a:pt x="0" y="38100"/>
                  </a:lnTo>
                  <a:cubicBezTo>
                    <a:pt x="0" y="17018"/>
                    <a:pt x="17018" y="0"/>
                    <a:pt x="38100" y="0"/>
                  </a:cubicBezTo>
                  <a:moveTo>
                    <a:pt x="38100" y="76200"/>
                  </a:moveTo>
                  <a:lnTo>
                    <a:pt x="38100" y="38100"/>
                  </a:lnTo>
                  <a:lnTo>
                    <a:pt x="76200" y="38100"/>
                  </a:lnTo>
                  <a:lnTo>
                    <a:pt x="76200" y="11365611"/>
                  </a:lnTo>
                  <a:lnTo>
                    <a:pt x="38100" y="11365611"/>
                  </a:lnTo>
                  <a:lnTo>
                    <a:pt x="38100" y="11327511"/>
                  </a:lnTo>
                  <a:lnTo>
                    <a:pt x="15226030" y="11327511"/>
                  </a:lnTo>
                  <a:lnTo>
                    <a:pt x="15226030" y="11365611"/>
                  </a:lnTo>
                  <a:lnTo>
                    <a:pt x="15187930" y="11365611"/>
                  </a:lnTo>
                  <a:lnTo>
                    <a:pt x="15187930" y="38100"/>
                  </a:lnTo>
                  <a:lnTo>
                    <a:pt x="15226030" y="38100"/>
                  </a:lnTo>
                  <a:lnTo>
                    <a:pt x="15226030" y="76200"/>
                  </a:lnTo>
                  <a:lnTo>
                    <a:pt x="38100" y="76200"/>
                  </a:lnTo>
                  <a:close/>
                </a:path>
              </a:pathLst>
            </a:custGeom>
            <a:solidFill>
              <a:srgbClr val="71FFE4"/>
            </a:solidFill>
          </p:spPr>
          <p:txBody>
            <a:bodyPr/>
            <a:lstStyle/>
            <a:p>
              <a:endParaRPr lang="en-US"/>
            </a:p>
          </p:txBody>
        </p:sp>
      </p:grpSp>
      <p:sp>
        <p:nvSpPr>
          <p:cNvPr id="6" name="Freeform 6"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7" name="AutoShape 7"/>
          <p:cNvSpPr/>
          <p:nvPr/>
        </p:nvSpPr>
        <p:spPr>
          <a:xfrm rot="27368">
            <a:off x="140612" y="894194"/>
            <a:ext cx="10767920" cy="0"/>
          </a:xfrm>
          <a:prstGeom prst="line">
            <a:avLst/>
          </a:prstGeom>
          <a:ln w="47625" cap="rnd">
            <a:solidFill>
              <a:srgbClr val="71FFE4"/>
            </a:solidFill>
            <a:prstDash val="solid"/>
            <a:headEnd type="none" w="sm" len="sm"/>
            <a:tailEnd type="none" w="sm" len="sm"/>
          </a:ln>
        </p:spPr>
        <p:txBody>
          <a:bodyPr/>
          <a:lstStyle/>
          <a:p>
            <a:endParaRPr lang="en-US"/>
          </a:p>
        </p:txBody>
      </p:sp>
      <p:sp>
        <p:nvSpPr>
          <p:cNvPr id="8" name="Freeform 8"/>
          <p:cNvSpPr/>
          <p:nvPr/>
        </p:nvSpPr>
        <p:spPr>
          <a:xfrm>
            <a:off x="12659692" y="7497902"/>
            <a:ext cx="4891215" cy="2149713"/>
          </a:xfrm>
          <a:custGeom>
            <a:avLst/>
            <a:gdLst/>
            <a:ahLst/>
            <a:cxnLst/>
            <a:rect l="l" t="t" r="r" b="b"/>
            <a:pathLst>
              <a:path w="4891215" h="2149713">
                <a:moveTo>
                  <a:pt x="0" y="0"/>
                </a:moveTo>
                <a:lnTo>
                  <a:pt x="4891216" y="0"/>
                </a:lnTo>
                <a:lnTo>
                  <a:pt x="4891216" y="2149713"/>
                </a:lnTo>
                <a:lnTo>
                  <a:pt x="0" y="2149713"/>
                </a:lnTo>
                <a:lnTo>
                  <a:pt x="0" y="0"/>
                </a:lnTo>
                <a:close/>
              </a:path>
            </a:pathLst>
          </a:custGeom>
          <a:blipFill>
            <a:blip r:embed="rId4"/>
            <a:stretch>
              <a:fillRect t="-190" b="-190"/>
            </a:stretch>
          </a:blipFill>
        </p:spPr>
        <p:txBody>
          <a:bodyPr/>
          <a:lstStyle/>
          <a:p>
            <a:endParaRPr lang="en-US"/>
          </a:p>
        </p:txBody>
      </p:sp>
      <p:sp>
        <p:nvSpPr>
          <p:cNvPr id="9" name="TextBox 9"/>
          <p:cNvSpPr txBox="1"/>
          <p:nvPr/>
        </p:nvSpPr>
        <p:spPr>
          <a:xfrm>
            <a:off x="12849790" y="6873600"/>
            <a:ext cx="2580914" cy="472083"/>
          </a:xfrm>
          <a:prstGeom prst="rect">
            <a:avLst/>
          </a:prstGeom>
        </p:spPr>
        <p:txBody>
          <a:bodyPr lIns="0" tIns="0" rIns="0" bIns="0" rtlCol="0" anchor="t">
            <a:spAutoFit/>
          </a:bodyPr>
          <a:lstStyle/>
          <a:p>
            <a:pPr algn="l">
              <a:lnSpc>
                <a:spcPts val="3240"/>
              </a:lnSpc>
            </a:pPr>
            <a:r>
              <a:rPr lang="en-US" sz="2700" u="sng" spc="25">
                <a:solidFill>
                  <a:srgbClr val="0563C1"/>
                </a:solidFill>
                <a:latin typeface="TT Rounds Condensed"/>
                <a:hlinkClick r:id="rId5" tooltip="https://www.youtube.com/watch?v=4xG2aJa6UyY"/>
              </a:rPr>
              <a:t>Timer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71740" y="9381501"/>
            <a:ext cx="16419195" cy="552450"/>
          </a:xfrm>
          <a:prstGeom prst="rect">
            <a:avLst/>
          </a:prstGeom>
        </p:spPr>
        <p:txBody>
          <a:bodyPr lIns="0" tIns="0" rIns="0" bIns="0" rtlCol="0" anchor="t">
            <a:spAutoFit/>
          </a:bodyPr>
          <a:lstStyle/>
          <a:p>
            <a:pPr algn="l">
              <a:lnSpc>
                <a:spcPts val="4320"/>
              </a:lnSpc>
            </a:pPr>
            <a:r>
              <a:rPr lang="en-US" sz="3600">
                <a:solidFill>
                  <a:srgbClr val="000000"/>
                </a:solidFill>
                <a:latin typeface="Rubik 1"/>
              </a:rPr>
              <a:t>How are they similar?                                       How are they different?</a:t>
            </a:r>
          </a:p>
        </p:txBody>
      </p:sp>
      <p:sp>
        <p:nvSpPr>
          <p:cNvPr id="3" name="TextBox 3"/>
          <p:cNvSpPr txBox="1"/>
          <p:nvPr/>
        </p:nvSpPr>
        <p:spPr>
          <a:xfrm>
            <a:off x="91440" y="77150"/>
            <a:ext cx="11286239"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Categorizing Groups In Your Life</a:t>
            </a:r>
          </a:p>
        </p:txBody>
      </p:sp>
      <p:sp>
        <p:nvSpPr>
          <p:cNvPr id="4" name="Freeform 4"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5" name="AutoShape 5"/>
          <p:cNvSpPr/>
          <p:nvPr/>
        </p:nvSpPr>
        <p:spPr>
          <a:xfrm rot="27368">
            <a:off x="140612" y="894194"/>
            <a:ext cx="10767920" cy="0"/>
          </a:xfrm>
          <a:prstGeom prst="line">
            <a:avLst/>
          </a:prstGeom>
          <a:ln w="47625" cap="rnd">
            <a:solidFill>
              <a:srgbClr val="71FFE4"/>
            </a:solidFill>
            <a:prstDash val="solid"/>
            <a:headEnd type="none" w="sm" len="sm"/>
            <a:tailEnd type="none" w="sm" len="sm"/>
          </a:ln>
        </p:spPr>
        <p:txBody>
          <a:bodyPr/>
          <a:lstStyle/>
          <a:p>
            <a:endParaRPr lang="en-US"/>
          </a:p>
        </p:txBody>
      </p:sp>
      <p:sp>
        <p:nvSpPr>
          <p:cNvPr id="6" name="Freeform 6" descr="A drawing of a diagram  Description automatically generated"/>
          <p:cNvSpPr/>
          <p:nvPr/>
        </p:nvSpPr>
        <p:spPr>
          <a:xfrm>
            <a:off x="540570" y="1447028"/>
            <a:ext cx="5497161" cy="3999471"/>
          </a:xfrm>
          <a:custGeom>
            <a:avLst/>
            <a:gdLst/>
            <a:ahLst/>
            <a:cxnLst/>
            <a:rect l="l" t="t" r="r" b="b"/>
            <a:pathLst>
              <a:path w="5497161" h="3999471">
                <a:moveTo>
                  <a:pt x="0" y="0"/>
                </a:moveTo>
                <a:lnTo>
                  <a:pt x="5497161" y="0"/>
                </a:lnTo>
                <a:lnTo>
                  <a:pt x="5497161" y="3999470"/>
                </a:lnTo>
                <a:lnTo>
                  <a:pt x="0" y="3999470"/>
                </a:lnTo>
                <a:lnTo>
                  <a:pt x="0" y="0"/>
                </a:lnTo>
                <a:close/>
              </a:path>
            </a:pathLst>
          </a:custGeom>
          <a:blipFill>
            <a:blip r:embed="rId4"/>
            <a:stretch>
              <a:fillRect/>
            </a:stretch>
          </a:blipFill>
        </p:spPr>
        <p:txBody>
          <a:bodyPr/>
          <a:lstStyle/>
          <a:p>
            <a:endParaRPr lang="en-US"/>
          </a:p>
        </p:txBody>
      </p:sp>
      <p:sp>
        <p:nvSpPr>
          <p:cNvPr id="7" name="Freeform 7" descr="A drawing of a diagram  Description automatically generated"/>
          <p:cNvSpPr/>
          <p:nvPr/>
        </p:nvSpPr>
        <p:spPr>
          <a:xfrm>
            <a:off x="3403218" y="5143757"/>
            <a:ext cx="5497161" cy="3999471"/>
          </a:xfrm>
          <a:custGeom>
            <a:avLst/>
            <a:gdLst/>
            <a:ahLst/>
            <a:cxnLst/>
            <a:rect l="l" t="t" r="r" b="b"/>
            <a:pathLst>
              <a:path w="5497161" h="3999471">
                <a:moveTo>
                  <a:pt x="0" y="0"/>
                </a:moveTo>
                <a:lnTo>
                  <a:pt x="5497161" y="0"/>
                </a:lnTo>
                <a:lnTo>
                  <a:pt x="5497161" y="3999471"/>
                </a:lnTo>
                <a:lnTo>
                  <a:pt x="0" y="3999471"/>
                </a:lnTo>
                <a:lnTo>
                  <a:pt x="0" y="0"/>
                </a:lnTo>
                <a:close/>
              </a:path>
            </a:pathLst>
          </a:custGeom>
          <a:blipFill>
            <a:blip r:embed="rId4"/>
            <a:stretch>
              <a:fillRect/>
            </a:stretch>
          </a:blipFill>
        </p:spPr>
        <p:txBody>
          <a:bodyPr/>
          <a:lstStyle/>
          <a:p>
            <a:endParaRPr lang="en-US"/>
          </a:p>
        </p:txBody>
      </p:sp>
      <p:sp>
        <p:nvSpPr>
          <p:cNvPr id="8" name="Freeform 8" descr="A drawing of a diagram  Description automatically generated"/>
          <p:cNvSpPr/>
          <p:nvPr/>
        </p:nvSpPr>
        <p:spPr>
          <a:xfrm>
            <a:off x="6399732" y="1447028"/>
            <a:ext cx="5497161" cy="3999471"/>
          </a:xfrm>
          <a:custGeom>
            <a:avLst/>
            <a:gdLst/>
            <a:ahLst/>
            <a:cxnLst/>
            <a:rect l="l" t="t" r="r" b="b"/>
            <a:pathLst>
              <a:path w="5497161" h="3999471">
                <a:moveTo>
                  <a:pt x="0" y="0"/>
                </a:moveTo>
                <a:lnTo>
                  <a:pt x="5497161" y="0"/>
                </a:lnTo>
                <a:lnTo>
                  <a:pt x="5497161" y="3999470"/>
                </a:lnTo>
                <a:lnTo>
                  <a:pt x="0" y="3999470"/>
                </a:lnTo>
                <a:lnTo>
                  <a:pt x="0" y="0"/>
                </a:lnTo>
                <a:close/>
              </a:path>
            </a:pathLst>
          </a:custGeom>
          <a:blipFill>
            <a:blip r:embed="rId4"/>
            <a:stretch>
              <a:fillRect/>
            </a:stretch>
          </a:blipFill>
        </p:spPr>
        <p:txBody>
          <a:bodyPr/>
          <a:lstStyle/>
          <a:p>
            <a:endParaRPr lang="en-US"/>
          </a:p>
        </p:txBody>
      </p:sp>
      <p:sp>
        <p:nvSpPr>
          <p:cNvPr id="9" name="Freeform 9" descr="A drawing of a diagram  Description automatically generated"/>
          <p:cNvSpPr/>
          <p:nvPr/>
        </p:nvSpPr>
        <p:spPr>
          <a:xfrm>
            <a:off x="12248596" y="1447028"/>
            <a:ext cx="5497161" cy="3999471"/>
          </a:xfrm>
          <a:custGeom>
            <a:avLst/>
            <a:gdLst/>
            <a:ahLst/>
            <a:cxnLst/>
            <a:rect l="l" t="t" r="r" b="b"/>
            <a:pathLst>
              <a:path w="5497161" h="3999471">
                <a:moveTo>
                  <a:pt x="0" y="0"/>
                </a:moveTo>
                <a:lnTo>
                  <a:pt x="5497162" y="0"/>
                </a:lnTo>
                <a:lnTo>
                  <a:pt x="5497162" y="3999470"/>
                </a:lnTo>
                <a:lnTo>
                  <a:pt x="0" y="3999470"/>
                </a:lnTo>
                <a:lnTo>
                  <a:pt x="0" y="0"/>
                </a:lnTo>
                <a:close/>
              </a:path>
            </a:pathLst>
          </a:custGeom>
          <a:blipFill>
            <a:blip r:embed="rId4"/>
            <a:stretch>
              <a:fillRect/>
            </a:stretch>
          </a:blipFill>
        </p:spPr>
        <p:txBody>
          <a:bodyPr/>
          <a:lstStyle/>
          <a:p>
            <a:endParaRPr lang="en-US"/>
          </a:p>
        </p:txBody>
      </p:sp>
      <p:sp>
        <p:nvSpPr>
          <p:cNvPr id="10" name="Freeform 10" descr="A drawing of a diagram  Description automatically generated"/>
          <p:cNvSpPr/>
          <p:nvPr/>
        </p:nvSpPr>
        <p:spPr>
          <a:xfrm>
            <a:off x="9385948" y="5143757"/>
            <a:ext cx="5497161" cy="3999471"/>
          </a:xfrm>
          <a:custGeom>
            <a:avLst/>
            <a:gdLst/>
            <a:ahLst/>
            <a:cxnLst/>
            <a:rect l="l" t="t" r="r" b="b"/>
            <a:pathLst>
              <a:path w="5497161" h="3999471">
                <a:moveTo>
                  <a:pt x="0" y="0"/>
                </a:moveTo>
                <a:lnTo>
                  <a:pt x="5497161" y="0"/>
                </a:lnTo>
                <a:lnTo>
                  <a:pt x="5497161" y="3999471"/>
                </a:lnTo>
                <a:lnTo>
                  <a:pt x="0" y="39994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2369202" y="3288081"/>
            <a:ext cx="1736535" cy="472083"/>
          </a:xfrm>
          <a:prstGeom prst="rect">
            <a:avLst/>
          </a:prstGeom>
        </p:spPr>
        <p:txBody>
          <a:bodyPr lIns="0" tIns="0" rIns="0" bIns="0" rtlCol="0" anchor="t">
            <a:spAutoFit/>
          </a:bodyPr>
          <a:lstStyle/>
          <a:p>
            <a:pPr algn="l">
              <a:lnSpc>
                <a:spcPts val="3240"/>
              </a:lnSpc>
            </a:pPr>
            <a:r>
              <a:rPr lang="en-US" sz="2700" spc="25">
                <a:solidFill>
                  <a:srgbClr val="0070C0"/>
                </a:solidFill>
                <a:latin typeface="TT Rounds Condensed"/>
              </a:rPr>
              <a:t>classmates</a:t>
            </a:r>
          </a:p>
        </p:txBody>
      </p:sp>
      <p:sp>
        <p:nvSpPr>
          <p:cNvPr id="12" name="TextBox 12"/>
          <p:cNvSpPr txBox="1"/>
          <p:nvPr/>
        </p:nvSpPr>
        <p:spPr>
          <a:xfrm>
            <a:off x="5108283" y="6964215"/>
            <a:ext cx="1736535" cy="472083"/>
          </a:xfrm>
          <a:prstGeom prst="rect">
            <a:avLst/>
          </a:prstGeom>
        </p:spPr>
        <p:txBody>
          <a:bodyPr lIns="0" tIns="0" rIns="0" bIns="0" rtlCol="0" anchor="t">
            <a:spAutoFit/>
          </a:bodyPr>
          <a:lstStyle/>
          <a:p>
            <a:pPr algn="l">
              <a:lnSpc>
                <a:spcPts val="3240"/>
              </a:lnSpc>
            </a:pPr>
            <a:r>
              <a:rPr lang="en-US" sz="2700" spc="25">
                <a:solidFill>
                  <a:srgbClr val="0070C0"/>
                </a:solidFill>
                <a:latin typeface="TT Rounds Condensed"/>
              </a:rPr>
              <a:t>  mentors</a:t>
            </a:r>
          </a:p>
        </p:txBody>
      </p:sp>
      <p:sp>
        <p:nvSpPr>
          <p:cNvPr id="13" name="TextBox 13"/>
          <p:cNvSpPr txBox="1"/>
          <p:nvPr/>
        </p:nvSpPr>
        <p:spPr>
          <a:xfrm>
            <a:off x="8279850" y="3288081"/>
            <a:ext cx="1736535" cy="472083"/>
          </a:xfrm>
          <a:prstGeom prst="rect">
            <a:avLst/>
          </a:prstGeom>
        </p:spPr>
        <p:txBody>
          <a:bodyPr lIns="0" tIns="0" rIns="0" bIns="0" rtlCol="0" anchor="t">
            <a:spAutoFit/>
          </a:bodyPr>
          <a:lstStyle/>
          <a:p>
            <a:pPr algn="ctr">
              <a:lnSpc>
                <a:spcPts val="3240"/>
              </a:lnSpc>
            </a:pPr>
            <a:r>
              <a:rPr lang="en-US" sz="2700" spc="25">
                <a:solidFill>
                  <a:srgbClr val="0070C0"/>
                </a:solidFill>
                <a:latin typeface="TT Rounds Condensed"/>
              </a:rPr>
              <a:t>friends</a:t>
            </a:r>
          </a:p>
        </p:txBody>
      </p:sp>
      <p:sp>
        <p:nvSpPr>
          <p:cNvPr id="14" name="TextBox 14"/>
          <p:cNvSpPr txBox="1"/>
          <p:nvPr/>
        </p:nvSpPr>
        <p:spPr>
          <a:xfrm>
            <a:off x="14128714" y="3288081"/>
            <a:ext cx="1736535" cy="472083"/>
          </a:xfrm>
          <a:prstGeom prst="rect">
            <a:avLst/>
          </a:prstGeom>
        </p:spPr>
        <p:txBody>
          <a:bodyPr lIns="0" tIns="0" rIns="0" bIns="0" rtlCol="0" anchor="t">
            <a:spAutoFit/>
          </a:bodyPr>
          <a:lstStyle/>
          <a:p>
            <a:pPr algn="l">
              <a:lnSpc>
                <a:spcPts val="3240"/>
              </a:lnSpc>
            </a:pPr>
            <a:r>
              <a:rPr lang="en-US" sz="2700" spc="25">
                <a:solidFill>
                  <a:srgbClr val="0070C0"/>
                </a:solidFill>
                <a:latin typeface="TT Rounds Condensed"/>
              </a:rPr>
              <a:t>     family</a:t>
            </a:r>
          </a:p>
        </p:txBody>
      </p:sp>
      <p:sp>
        <p:nvSpPr>
          <p:cNvPr id="15" name="TextBox 15"/>
          <p:cNvSpPr txBox="1"/>
          <p:nvPr/>
        </p:nvSpPr>
        <p:spPr>
          <a:xfrm>
            <a:off x="11307254" y="6964215"/>
            <a:ext cx="1736535" cy="472083"/>
          </a:xfrm>
          <a:prstGeom prst="rect">
            <a:avLst/>
          </a:prstGeom>
        </p:spPr>
        <p:txBody>
          <a:bodyPr lIns="0" tIns="0" rIns="0" bIns="0" rtlCol="0" anchor="t">
            <a:spAutoFit/>
          </a:bodyPr>
          <a:lstStyle/>
          <a:p>
            <a:pPr algn="l">
              <a:lnSpc>
                <a:spcPts val="3240"/>
              </a:lnSpc>
            </a:pPr>
            <a:r>
              <a:rPr lang="en-US" sz="2700" spc="25">
                <a:solidFill>
                  <a:srgbClr val="0070C0"/>
                </a:solidFill>
                <a:latin typeface="TT Rounds Condensed"/>
              </a:rPr>
              <a:t>   teachers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195101"/>
            <a:ext cx="9762240" cy="733425"/>
          </a:xfrm>
          <a:prstGeom prst="rect">
            <a:avLst/>
          </a:prstGeom>
        </p:spPr>
        <p:txBody>
          <a:bodyPr lIns="0" tIns="0" rIns="0" bIns="0" rtlCol="0" anchor="t">
            <a:spAutoFit/>
          </a:bodyPr>
          <a:lstStyle/>
          <a:p>
            <a:pPr algn="l">
              <a:lnSpc>
                <a:spcPts val="5759"/>
              </a:lnSpc>
            </a:pPr>
            <a:r>
              <a:rPr lang="en-US" sz="4800">
                <a:solidFill>
                  <a:srgbClr val="000000"/>
                </a:solidFill>
                <a:latin typeface="Rubik 1 Bold"/>
              </a:rPr>
              <a:t>Changing Relationships </a:t>
            </a:r>
          </a:p>
        </p:txBody>
      </p:sp>
      <p:sp>
        <p:nvSpPr>
          <p:cNvPr id="3" name="Freeform 3" descr="A black and white text  Description automatically generated"/>
          <p:cNvSpPr/>
          <p:nvPr/>
        </p:nvSpPr>
        <p:spPr>
          <a:xfrm>
            <a:off x="17000266" y="24588"/>
            <a:ext cx="1298866" cy="930546"/>
          </a:xfrm>
          <a:custGeom>
            <a:avLst/>
            <a:gdLst/>
            <a:ahLst/>
            <a:cxnLst/>
            <a:rect l="l" t="t" r="r" b="b"/>
            <a:pathLst>
              <a:path w="1298866" h="930546">
                <a:moveTo>
                  <a:pt x="0" y="0"/>
                </a:moveTo>
                <a:lnTo>
                  <a:pt x="1298867" y="0"/>
                </a:lnTo>
                <a:lnTo>
                  <a:pt x="1298867" y="930546"/>
                </a:lnTo>
                <a:lnTo>
                  <a:pt x="0" y="930546"/>
                </a:lnTo>
                <a:lnTo>
                  <a:pt x="0" y="0"/>
                </a:lnTo>
                <a:close/>
              </a:path>
            </a:pathLst>
          </a:custGeom>
          <a:blipFill>
            <a:blip r:embed="rId3"/>
            <a:stretch>
              <a:fillRect l="-1351" r="-1351"/>
            </a:stretch>
          </a:blipFill>
        </p:spPr>
        <p:txBody>
          <a:bodyPr/>
          <a:lstStyle/>
          <a:p>
            <a:endParaRPr lang="en-US"/>
          </a:p>
        </p:txBody>
      </p:sp>
      <p:sp>
        <p:nvSpPr>
          <p:cNvPr id="4" name="AutoShape 4"/>
          <p:cNvSpPr/>
          <p:nvPr/>
        </p:nvSpPr>
        <p:spPr>
          <a:xfrm rot="-45405">
            <a:off x="140431" y="1028059"/>
            <a:ext cx="8049795" cy="0"/>
          </a:xfrm>
          <a:prstGeom prst="line">
            <a:avLst/>
          </a:prstGeom>
          <a:ln w="47625" cap="rnd">
            <a:solidFill>
              <a:srgbClr val="71FFE4"/>
            </a:solidFill>
            <a:prstDash val="solid"/>
            <a:headEnd type="none" w="sm" len="sm"/>
            <a:tailEnd type="none" w="sm" len="sm"/>
          </a:ln>
        </p:spPr>
        <p:txBody>
          <a:bodyPr/>
          <a:lstStyle/>
          <a:p>
            <a:endParaRPr lang="en-US"/>
          </a:p>
        </p:txBody>
      </p:sp>
      <p:grpSp>
        <p:nvGrpSpPr>
          <p:cNvPr id="5" name="Group 5"/>
          <p:cNvGrpSpPr/>
          <p:nvPr/>
        </p:nvGrpSpPr>
        <p:grpSpPr>
          <a:xfrm>
            <a:off x="393234" y="1732052"/>
            <a:ext cx="17501524" cy="7751996"/>
            <a:chOff x="0" y="0"/>
            <a:chExt cx="23335366" cy="10335994"/>
          </a:xfrm>
        </p:grpSpPr>
        <p:sp>
          <p:nvSpPr>
            <p:cNvPr id="6" name="Freeform 6"/>
            <p:cNvSpPr/>
            <p:nvPr/>
          </p:nvSpPr>
          <p:spPr>
            <a:xfrm>
              <a:off x="0" y="0"/>
              <a:ext cx="23335362" cy="10336022"/>
            </a:xfrm>
            <a:custGeom>
              <a:avLst/>
              <a:gdLst/>
              <a:ahLst/>
              <a:cxnLst/>
              <a:rect l="l" t="t" r="r" b="b"/>
              <a:pathLst>
                <a:path w="23335362" h="10336022">
                  <a:moveTo>
                    <a:pt x="0" y="0"/>
                  </a:moveTo>
                  <a:lnTo>
                    <a:pt x="23335362" y="0"/>
                  </a:lnTo>
                  <a:lnTo>
                    <a:pt x="23335362" y="10336022"/>
                  </a:lnTo>
                  <a:lnTo>
                    <a:pt x="0" y="10336022"/>
                  </a:lnTo>
                  <a:close/>
                </a:path>
              </a:pathLst>
            </a:custGeom>
            <a:solidFill>
              <a:srgbClr val="90FCE9"/>
            </a:solidFill>
          </p:spPr>
          <p:txBody>
            <a:bodyPr/>
            <a:lstStyle/>
            <a:p>
              <a:endParaRPr lang="en-US"/>
            </a:p>
          </p:txBody>
        </p:sp>
      </p:grpSp>
      <p:sp>
        <p:nvSpPr>
          <p:cNvPr id="7" name="TextBox 7"/>
          <p:cNvSpPr txBox="1"/>
          <p:nvPr/>
        </p:nvSpPr>
        <p:spPr>
          <a:xfrm>
            <a:off x="1247237" y="4266323"/>
            <a:ext cx="16058235" cy="6572250"/>
          </a:xfrm>
          <a:prstGeom prst="rect">
            <a:avLst/>
          </a:prstGeom>
        </p:spPr>
        <p:txBody>
          <a:bodyPr lIns="0" tIns="0" rIns="0" bIns="0" rtlCol="0" anchor="t">
            <a:spAutoFit/>
          </a:bodyPr>
          <a:lstStyle/>
          <a:p>
            <a:pPr algn="l">
              <a:lnSpc>
                <a:spcPts val="6480"/>
              </a:lnSpc>
            </a:pPr>
            <a:r>
              <a:rPr lang="en-US" sz="5400" spc="50">
                <a:solidFill>
                  <a:srgbClr val="000000"/>
                </a:solidFill>
                <a:latin typeface="Rubik 2"/>
              </a:rPr>
              <a:t>With your group discuss:</a:t>
            </a:r>
          </a:p>
          <a:p>
            <a:pPr algn="l">
              <a:lnSpc>
                <a:spcPts val="5040"/>
              </a:lnSpc>
            </a:pPr>
            <a:endParaRPr lang="en-US" sz="5400" spc="50">
              <a:solidFill>
                <a:srgbClr val="000000"/>
              </a:solidFill>
              <a:latin typeface="Rubik 2"/>
            </a:endParaRPr>
          </a:p>
          <a:p>
            <a:pPr marL="760095" lvl="1" indent="-380048" algn="l">
              <a:lnSpc>
                <a:spcPts val="5040"/>
              </a:lnSpc>
              <a:buFont typeface="Arial"/>
              <a:buChar char="•"/>
            </a:pPr>
            <a:r>
              <a:rPr lang="en-US" sz="4200" spc="39">
                <a:solidFill>
                  <a:srgbClr val="000000"/>
                </a:solidFill>
                <a:latin typeface="Rubik 2"/>
              </a:rPr>
              <a:t>How do relationships change over time?  </a:t>
            </a:r>
          </a:p>
          <a:p>
            <a:pPr marL="760095" lvl="1" indent="-380048" algn="l">
              <a:lnSpc>
                <a:spcPts val="5040"/>
              </a:lnSpc>
            </a:pPr>
            <a:endParaRPr lang="en-US" sz="4200" spc="39">
              <a:solidFill>
                <a:srgbClr val="000000"/>
              </a:solidFill>
              <a:latin typeface="Rubik 2"/>
            </a:endParaRPr>
          </a:p>
          <a:p>
            <a:pPr marL="760095" lvl="1" indent="-380048" algn="l">
              <a:lnSpc>
                <a:spcPts val="5040"/>
              </a:lnSpc>
              <a:buFont typeface="Arial"/>
              <a:buChar char="•"/>
            </a:pPr>
            <a:r>
              <a:rPr lang="en-US" sz="4200" spc="39">
                <a:solidFill>
                  <a:srgbClr val="000000"/>
                </a:solidFill>
                <a:latin typeface="Rubik 2"/>
              </a:rPr>
              <a:t>What factors may change relationships after middle school, high school and graduation?</a:t>
            </a:r>
          </a:p>
          <a:p>
            <a:pPr marL="760095" lvl="1" indent="-380048" algn="l">
              <a:lnSpc>
                <a:spcPts val="5040"/>
              </a:lnSpc>
            </a:pPr>
            <a:endParaRPr lang="en-US" sz="4200" spc="39">
              <a:solidFill>
                <a:srgbClr val="000000"/>
              </a:solidFill>
              <a:latin typeface="Rubik 2"/>
            </a:endParaRPr>
          </a:p>
          <a:p>
            <a:pPr marL="760095" lvl="1" indent="-380048" algn="l">
              <a:lnSpc>
                <a:spcPts val="5040"/>
              </a:lnSpc>
            </a:pPr>
            <a:endParaRPr lang="en-US" sz="4200" spc="39">
              <a:solidFill>
                <a:srgbClr val="000000"/>
              </a:solidFill>
              <a:latin typeface="Rubik 2"/>
            </a:endParaRPr>
          </a:p>
          <a:p>
            <a:pPr marL="760095" lvl="1" indent="-380048" algn="l">
              <a:lnSpc>
                <a:spcPts val="5040"/>
              </a:lnSpc>
            </a:pPr>
            <a:endParaRPr lang="en-US" sz="4200" spc="39">
              <a:solidFill>
                <a:srgbClr val="000000"/>
              </a:solidFill>
              <a:latin typeface="Rubik 2"/>
            </a:endParaRPr>
          </a:p>
          <a:p>
            <a:pPr marL="760095" lvl="1" indent="-380048" algn="l">
              <a:lnSpc>
                <a:spcPts val="5040"/>
              </a:lnSpc>
            </a:pPr>
            <a:endParaRPr lang="en-US" sz="4200" spc="39">
              <a:solidFill>
                <a:srgbClr val="000000"/>
              </a:solidFill>
              <a:latin typeface="Rubik 2"/>
            </a:endParaRPr>
          </a:p>
        </p:txBody>
      </p:sp>
      <p:sp>
        <p:nvSpPr>
          <p:cNvPr id="8" name="TextBox 8"/>
          <p:cNvSpPr txBox="1"/>
          <p:nvPr/>
        </p:nvSpPr>
        <p:spPr>
          <a:xfrm>
            <a:off x="4220656" y="2595144"/>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1 Bold"/>
              </a:rPr>
              <a:t>Talk Time </a:t>
            </a:r>
          </a:p>
        </p:txBody>
      </p:sp>
      <p:sp>
        <p:nvSpPr>
          <p:cNvPr id="11" name="AutoShape 11"/>
          <p:cNvSpPr/>
          <p:nvPr/>
        </p:nvSpPr>
        <p:spPr>
          <a:xfrm rot="44001">
            <a:off x="7034673" y="3670233"/>
            <a:ext cx="4465129" cy="0"/>
          </a:xfrm>
          <a:prstGeom prst="line">
            <a:avLst/>
          </a:prstGeom>
          <a:ln w="28575" cap="rnd">
            <a:solidFill>
              <a:srgbClr val="FFE705"/>
            </a:solidFill>
            <a:prstDash val="solid"/>
            <a:headEnd type="none" w="sm" len="sm"/>
            <a:tailEnd type="triangle" w="lg" len="med"/>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3238</Words>
  <Application>Microsoft Office PowerPoint</Application>
  <PresentationFormat>Custom</PresentationFormat>
  <Paragraphs>610</Paragraphs>
  <Slides>62</Slides>
  <Notes>49</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Well-being USA 4-6 - PowerPoint Lessons 1-4 Understanding Healthy Relationships</dc:title>
  <cp:lastModifiedBy>Sarah Mathay-Zurbuchen</cp:lastModifiedBy>
  <cp:revision>25</cp:revision>
  <dcterms:created xsi:type="dcterms:W3CDTF">2006-08-16T00:00:00Z</dcterms:created>
  <dcterms:modified xsi:type="dcterms:W3CDTF">2024-03-05T19:58:50Z</dcterms:modified>
  <dc:identifier>DAF-A3AWubw</dc:identifier>
</cp:coreProperties>
</file>