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30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1F17C-FDAA-454A-9FC3-AE0AE1DCEF6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453C-B38F-4E55-BBBD-7E80710E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4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1F17C-FDAA-454A-9FC3-AE0AE1DCEF6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453C-B38F-4E55-BBBD-7E80710E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588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1F17C-FDAA-454A-9FC3-AE0AE1DCEF6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453C-B38F-4E55-BBBD-7E80710E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18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1F17C-FDAA-454A-9FC3-AE0AE1DCEF6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453C-B38F-4E55-BBBD-7E80710E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8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1F17C-FDAA-454A-9FC3-AE0AE1DCEF6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453C-B38F-4E55-BBBD-7E80710E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157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1F17C-FDAA-454A-9FC3-AE0AE1DCEF6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453C-B38F-4E55-BBBD-7E80710E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91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1F17C-FDAA-454A-9FC3-AE0AE1DCEF6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453C-B38F-4E55-BBBD-7E80710E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2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1F17C-FDAA-454A-9FC3-AE0AE1DCEF6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453C-B38F-4E55-BBBD-7E80710E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4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1F17C-FDAA-454A-9FC3-AE0AE1DCEF6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453C-B38F-4E55-BBBD-7E80710E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1F17C-FDAA-454A-9FC3-AE0AE1DCEF6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453C-B38F-4E55-BBBD-7E80710E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37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1F17C-FDAA-454A-9FC3-AE0AE1DCEF6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453C-B38F-4E55-BBBD-7E80710E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5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A1F17C-FDAA-454A-9FC3-AE0AE1DCEF6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F4453C-B38F-4E55-BBBD-7E80710E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3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9930A4CF-660C-9527-8629-85D05754A8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96" y="79211"/>
            <a:ext cx="1325880" cy="88462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C17C6A3-EC35-5C86-38CA-9641D7AF76F6}"/>
              </a:ext>
            </a:extLst>
          </p:cNvPr>
          <p:cNvSpPr txBox="1"/>
          <p:nvPr/>
        </p:nvSpPr>
        <p:spPr>
          <a:xfrm>
            <a:off x="315486" y="1470400"/>
            <a:ext cx="5962333" cy="53245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These end-of-unit milestone newsletters are designed to update families and caregivers on the new well-being skills their children have learned in class. </a:t>
            </a:r>
          </a:p>
          <a:p>
            <a:endParaRPr lang="en-US" dirty="0"/>
          </a:p>
          <a:p>
            <a:r>
              <a:rPr lang="en-US" dirty="0"/>
              <a:t>Use the following implementation steps:</a:t>
            </a:r>
          </a:p>
          <a:p>
            <a:endParaRPr lang="en-US" sz="1600" dirty="0"/>
          </a:p>
          <a:p>
            <a:r>
              <a:rPr lang="en-US" b="1" dirty="0"/>
              <a:t>Instructions:</a:t>
            </a:r>
          </a:p>
          <a:p>
            <a:pPr marL="342900" indent="-342900">
              <a:buAutoNum type="arabicPeriod"/>
            </a:pPr>
            <a:r>
              <a:rPr lang="en-US" dirty="0"/>
              <a:t>You can either email the unit newsletter update -or- print the unit newsletter (keep in mind there are 2 per page, so you need to print half of your class student count). </a:t>
            </a:r>
          </a:p>
          <a:p>
            <a:pPr marL="342900" indent="-342900">
              <a:buAutoNum type="arabicPeriod"/>
            </a:pPr>
            <a:r>
              <a:rPr lang="en-US" dirty="0"/>
              <a:t>If printing, cut the newsletters in half along the dotted line.</a:t>
            </a:r>
          </a:p>
          <a:p>
            <a:pPr marL="342900" indent="-342900">
              <a:buAutoNum type="arabicPeriod"/>
            </a:pPr>
            <a:r>
              <a:rPr lang="en-US" dirty="0"/>
              <a:t>Send home with your students, encouraging them to share about each lesson from the unit with the members of their household.</a:t>
            </a:r>
          </a:p>
          <a:p>
            <a:pPr marL="342900" indent="-342900">
              <a:buAutoNum type="arabicPeriod"/>
            </a:pPr>
            <a:r>
              <a:rPr lang="en-US" dirty="0"/>
              <a:t>Be sure to share the Home Connection Activity Cards with your students’ families and caregivers.  Suggested activity cards are included in each newsletter.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432CC31-4871-C32C-1606-185034ACB95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77013" y="6466760"/>
            <a:ext cx="2436607" cy="243660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2A077A1-F82D-657E-9BE0-8ECA402E96F0}"/>
              </a:ext>
            </a:extLst>
          </p:cNvPr>
          <p:cNvSpPr txBox="1"/>
          <p:nvPr/>
        </p:nvSpPr>
        <p:spPr>
          <a:xfrm>
            <a:off x="144380" y="7301497"/>
            <a:ext cx="422204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i="1" dirty="0"/>
              <a:t>When schools and homes connect, </a:t>
            </a:r>
          </a:p>
          <a:p>
            <a:pPr algn="ctr"/>
            <a:r>
              <a:rPr lang="en-US" sz="1600" i="1" dirty="0"/>
              <a:t>we all win!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0FCC90-45A3-909E-923D-A53BC3519D09}"/>
              </a:ext>
            </a:extLst>
          </p:cNvPr>
          <p:cNvSpPr txBox="1"/>
          <p:nvPr/>
        </p:nvSpPr>
        <p:spPr>
          <a:xfrm>
            <a:off x="1061129" y="1011620"/>
            <a:ext cx="4650827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latin typeface="Aptos"/>
              </a:rPr>
              <a:t>Unit Milestone Newsletter Templates</a:t>
            </a:r>
          </a:p>
        </p:txBody>
      </p:sp>
    </p:spTree>
    <p:extLst>
      <p:ext uri="{BB962C8B-B14F-4D97-AF65-F5344CB8AC3E}">
        <p14:creationId xmlns:p14="http://schemas.microsoft.com/office/powerpoint/2010/main" val="288537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>
            <a:extLst>
              <a:ext uri="{FF2B5EF4-FFF2-40B4-BE49-F238E27FC236}">
                <a16:creationId xmlns:a16="http://schemas.microsoft.com/office/drawing/2014/main" id="{6AE21C35-0475-5B70-F480-ADC8CA9B82A4}"/>
              </a:ext>
            </a:extLst>
          </p:cNvPr>
          <p:cNvSpPr txBox="1"/>
          <p:nvPr/>
        </p:nvSpPr>
        <p:spPr>
          <a:xfrm>
            <a:off x="3791148" y="174824"/>
            <a:ext cx="2385060" cy="5245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Unit 1:</a:t>
            </a: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Well-Being and Mindfulness</a:t>
            </a: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FD7447-4E6B-47F3-4AA2-81D5BFE2AAF9}"/>
              </a:ext>
            </a:extLst>
          </p:cNvPr>
          <p:cNvSpPr txBox="1"/>
          <p:nvPr/>
        </p:nvSpPr>
        <p:spPr>
          <a:xfrm>
            <a:off x="391462" y="846522"/>
            <a:ext cx="6261584" cy="35086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Dear Parents and Guardians,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Great news! Our class </a:t>
            </a:r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completed 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lessons 1-4 of the Well-Being Program! This unit started with an introduction to well-being and mindfulness</a:t>
            </a:r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.  Here's a summary of each lesson. </a:t>
            </a:r>
            <a:endParaRPr lang="en-US" sz="1200" kern="100">
              <a:effectLst/>
              <a:latin typeface="Aptos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1200" b="1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Lesson 1: Let’s Get Started</a:t>
            </a:r>
            <a:r>
              <a:rPr lang="en-US" sz="1200" b="1" kern="100" dirty="0">
                <a:latin typeface="Aptos"/>
                <a:ea typeface="Aptos" panose="020B0004020202020204" pitchFamily="34" charset="0"/>
                <a:cs typeface="Arial"/>
              </a:rPr>
              <a:t> </a:t>
            </a:r>
            <a:endParaRPr lang="en-US" sz="1200" kern="100" dirty="0">
              <a:latin typeface="Aptos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We learned about well-being and discussed what </a:t>
            </a:r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it looks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like, sounds like, and feels like to each of us.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2: The Road to Mindfulness 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learned about mindfulness and how we can practice mindfulness in our daily lives. We even did a Tasting with Mindfulness lab!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3: The Road to Setting Intentions 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learned the difference between setting goals and setting intentions.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4: Acting with Intention 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We discussed what we’re doing when we are our best selves and how those moments make us feel, then turned those ideas into intentions!</a:t>
            </a:r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 </a:t>
            </a:r>
            <a:endParaRPr lang="en-US" sz="1200" kern="100" dirty="0">
              <a:effectLst/>
              <a:latin typeface="Aptos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Home Connection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Connect your child's classroom learning to home. Try these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related Home Activity Cards with your household: 1. Self-Care 101, 2. Relationships with Mindfulness, 3. Boost your Mood.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E64EDD-6297-2FB4-AE8D-F27085A94867}"/>
              </a:ext>
            </a:extLst>
          </p:cNvPr>
          <p:cNvSpPr txBox="1"/>
          <p:nvPr/>
        </p:nvSpPr>
        <p:spPr>
          <a:xfrm>
            <a:off x="427557" y="5398362"/>
            <a:ext cx="6261584" cy="35086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Dear Parents and Guardians,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Great news! Our class completed lessons 1-4 of the Well-Being Program! This unit started with an introduction to well-being and </a:t>
            </a:r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mindfulness.  Here's a summary of each lesson.  </a:t>
            </a:r>
            <a:endParaRPr lang="en-US" sz="1200" kern="100" dirty="0">
              <a:effectLst/>
              <a:latin typeface="Aptos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1200" b="1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Lesson 1: Let’s Get Started</a:t>
            </a:r>
            <a:r>
              <a:rPr lang="en-US" sz="1200" b="1" kern="100" dirty="0">
                <a:latin typeface="Aptos"/>
                <a:ea typeface="Aptos" panose="020B0004020202020204" pitchFamily="34" charset="0"/>
                <a:cs typeface="Arial"/>
              </a:rPr>
              <a:t> </a:t>
            </a:r>
            <a:endParaRPr lang="en-US" sz="1200" kern="100" dirty="0">
              <a:latin typeface="Aptos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learned about well-being and discussed what well-being looks like, sounds like, and feels like to each of us.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2: The Road to Mindfulness 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learned about mindfulness and how we can practice mindfulness in our daily lives. We even did a Tasting with Mindfulness lab!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3: The Road to Setting Intentions 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learned the difference between setting goals and setting intentions.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4: Acting with Intention 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We discussed what we’re doing when we are our best selves and how those moments make us feel, then turned those ideas into intentions!</a:t>
            </a:r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 </a:t>
            </a:r>
            <a:endParaRPr lang="en-US" sz="1200" kern="100" dirty="0">
              <a:effectLst/>
              <a:latin typeface="Aptos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Home Connection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Connect your child's classroom learning to home. Try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these related Home Activity Cards with your household: 1. Self-Care 101, 2. Relationships with Mindfulness, 3. Boost your Mood.</a:t>
            </a:r>
          </a:p>
          <a:p>
            <a:endParaRPr lang="en-US" dirty="0"/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7F4AE4B9-2CCB-B0A8-11B3-7EA322167805}"/>
              </a:ext>
            </a:extLst>
          </p:cNvPr>
          <p:cNvSpPr txBox="1"/>
          <p:nvPr/>
        </p:nvSpPr>
        <p:spPr>
          <a:xfrm>
            <a:off x="4253811" y="4728913"/>
            <a:ext cx="2385060" cy="5245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Unit 1:</a:t>
            </a:r>
            <a:endParaRPr lang="en-US" sz="1100" kern="10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Well-Being and Mindfulness</a:t>
            </a:r>
            <a:endParaRPr lang="en-US" sz="1100" kern="10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CF1F52-F65D-ABD0-A329-C162CFB0B2F0}"/>
              </a:ext>
            </a:extLst>
          </p:cNvPr>
          <p:cNvCxnSpPr>
            <a:cxnSpLocks/>
          </p:cNvCxnSpPr>
          <p:nvPr/>
        </p:nvCxnSpPr>
        <p:spPr>
          <a:xfrm>
            <a:off x="0" y="4568492"/>
            <a:ext cx="6858000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Graphic 17" descr="Scissors with solid fill">
            <a:extLst>
              <a:ext uri="{FF2B5EF4-FFF2-40B4-BE49-F238E27FC236}">
                <a16:creationId xmlns:a16="http://schemas.microsoft.com/office/drawing/2014/main" id="{13DEF7B4-8BC1-06C1-F45A-63F15AC7F7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3262995">
            <a:off x="77262" y="4380643"/>
            <a:ext cx="375699" cy="375699"/>
          </a:xfrm>
          <a:prstGeom prst="rect">
            <a:avLst/>
          </a:prstGeom>
        </p:spPr>
      </p:pic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600E3FA-4C13-16A8-9E63-D641404672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71" y="44085"/>
            <a:ext cx="1325880" cy="884627"/>
          </a:xfrm>
          <a:prstGeom prst="rect">
            <a:avLst/>
          </a:prstGeom>
        </p:spPr>
      </p:pic>
      <p:pic>
        <p:nvPicPr>
          <p:cNvPr id="3" name="Picture 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934538F-A906-7082-5747-564E64DA9A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04" y="4578801"/>
            <a:ext cx="1325880" cy="88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880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>
            <a:extLst>
              <a:ext uri="{FF2B5EF4-FFF2-40B4-BE49-F238E27FC236}">
                <a16:creationId xmlns:a16="http://schemas.microsoft.com/office/drawing/2014/main" id="{6AE21C35-0475-5B70-F480-ADC8CA9B82A4}"/>
              </a:ext>
            </a:extLst>
          </p:cNvPr>
          <p:cNvSpPr txBox="1"/>
          <p:nvPr/>
        </p:nvSpPr>
        <p:spPr>
          <a:xfrm>
            <a:off x="4207828" y="384561"/>
            <a:ext cx="2385060" cy="5245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Unit 2: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Learning about Gratitude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FD7447-4E6B-47F3-4AA2-81D5BFE2AAF9}"/>
              </a:ext>
            </a:extLst>
          </p:cNvPr>
          <p:cNvSpPr txBox="1"/>
          <p:nvPr/>
        </p:nvSpPr>
        <p:spPr>
          <a:xfrm>
            <a:off x="331304" y="984455"/>
            <a:ext cx="6261584" cy="35086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Dear Parents and Guardians,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did it! Our class has completed lessons 5-7 of the Well-Being Program! Below is a summary of each lesson: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5: The Road to Gratitude 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learned about what gratitude is and how it affects our mental and physical well-being.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kern="100" dirty="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6: Expressing Gratitude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brainstormed who we are grateful for, how we can express gratitude, and then created our expressions of gratitude.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7: Reflecting on and Celebrating Gratitude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reflected on our full experience with gratitude and how it made us and others feel.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Home Connection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1200" kern="100" dirty="0">
                <a:ea typeface="+mn-lt"/>
                <a:cs typeface="+mn-lt"/>
              </a:rPr>
              <a:t>Connect your child's classroom learning to home.</a:t>
            </a:r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 Try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these related Home Activity Cards with your household: 1. Grow your Gratitude, 2. Healthy Communication</a:t>
            </a:r>
            <a:endParaRPr lang="en-US"/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CF1F52-F65D-ABD0-A329-C162CFB0B2F0}"/>
              </a:ext>
            </a:extLst>
          </p:cNvPr>
          <p:cNvCxnSpPr>
            <a:cxnSpLocks/>
          </p:cNvCxnSpPr>
          <p:nvPr/>
        </p:nvCxnSpPr>
        <p:spPr>
          <a:xfrm>
            <a:off x="0" y="4568492"/>
            <a:ext cx="6858000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Graphic 17" descr="Scissors with solid fill">
            <a:extLst>
              <a:ext uri="{FF2B5EF4-FFF2-40B4-BE49-F238E27FC236}">
                <a16:creationId xmlns:a16="http://schemas.microsoft.com/office/drawing/2014/main" id="{13DEF7B4-8BC1-06C1-F45A-63F15AC7F7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3262995">
            <a:off x="77262" y="4380643"/>
            <a:ext cx="375699" cy="375699"/>
          </a:xfrm>
          <a:prstGeom prst="rect">
            <a:avLst/>
          </a:prstGeom>
        </p:spPr>
      </p:pic>
      <p:sp>
        <p:nvSpPr>
          <p:cNvPr id="2" name="Text Box 1">
            <a:extLst>
              <a:ext uri="{FF2B5EF4-FFF2-40B4-BE49-F238E27FC236}">
                <a16:creationId xmlns:a16="http://schemas.microsoft.com/office/drawing/2014/main" id="{E9544989-C10D-A605-0159-F811297581D1}"/>
              </a:ext>
            </a:extLst>
          </p:cNvPr>
          <p:cNvSpPr txBox="1"/>
          <p:nvPr/>
        </p:nvSpPr>
        <p:spPr>
          <a:xfrm>
            <a:off x="4207828" y="4758136"/>
            <a:ext cx="2385060" cy="5245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Unit 2: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Learning about Gratitude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9921FF-E59F-CE24-8E16-229D3BFA40CA}"/>
              </a:ext>
            </a:extLst>
          </p:cNvPr>
          <p:cNvSpPr txBox="1"/>
          <p:nvPr/>
        </p:nvSpPr>
        <p:spPr>
          <a:xfrm>
            <a:off x="331304" y="5433500"/>
            <a:ext cx="6261584" cy="35086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Dear Parents and Guardians,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did it! Our class has completed lessons 5-7 of the Well-Being Program! Below is a summary of each lesson: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5: The Road to Gratitude 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learned about what gratitude is and how it affects our mental and physical well-being.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kern="100" dirty="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6: Expressing Gratitude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brainstormed who we are grateful for, how we can express gratitude, and then created our expressions of gratitude.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7: Reflecting on and Celebrating Gratitude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reflected on our full experience with gratitude and how it made us and others feel.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Home Connection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1200" kern="100" dirty="0">
                <a:ea typeface="+mn-lt"/>
                <a:cs typeface="+mn-lt"/>
              </a:rPr>
              <a:t>Connect your child's classroom learning to home.</a:t>
            </a:r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 Try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</a:t>
            </a:r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these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related Home Activity </a:t>
            </a:r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Cards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with your household: 1. Grow your Gratitude, 2. Healthy Communication</a:t>
            </a:r>
            <a:endParaRPr lang="en-US"/>
          </a:p>
          <a:p>
            <a:endParaRPr lang="en-US" dirty="0"/>
          </a:p>
        </p:txBody>
      </p:sp>
      <p:pic>
        <p:nvPicPr>
          <p:cNvPr id="4" name="Picture 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5070ED3-4ED5-CB1A-DB72-9FD703AC40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12" y="175464"/>
            <a:ext cx="1325880" cy="884627"/>
          </a:xfrm>
          <a:prstGeom prst="rect">
            <a:avLst/>
          </a:prstGeom>
        </p:spPr>
      </p:pic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F60DC927-D052-C3D9-27F1-1DD6A6FC64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04" y="4578801"/>
            <a:ext cx="1325880" cy="88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510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>
            <a:extLst>
              <a:ext uri="{FF2B5EF4-FFF2-40B4-BE49-F238E27FC236}">
                <a16:creationId xmlns:a16="http://schemas.microsoft.com/office/drawing/2014/main" id="{6AE21C35-0475-5B70-F480-ADC8CA9B82A4}"/>
              </a:ext>
            </a:extLst>
          </p:cNvPr>
          <p:cNvSpPr txBox="1"/>
          <p:nvPr/>
        </p:nvSpPr>
        <p:spPr>
          <a:xfrm>
            <a:off x="4207828" y="384561"/>
            <a:ext cx="2385060" cy="5245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Unit 3: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Learning about Empathy and Compassion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FD7447-4E6B-47F3-4AA2-81D5BFE2AAF9}"/>
              </a:ext>
            </a:extLst>
          </p:cNvPr>
          <p:cNvSpPr txBox="1"/>
          <p:nvPr/>
        </p:nvSpPr>
        <p:spPr>
          <a:xfrm>
            <a:off x="331304" y="984455"/>
            <a:ext cx="6261584" cy="35312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Dear Parents and Guardians,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We’ve grown our well-being again! Our class has completed lessons 8-9 of the Well-Being Program! Below is a summary of each lesson: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8: The Road to Empathy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learned about how empathy means understanding and sharing the feelings of another person and we identified different types of feelings.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9: The Road to Compassion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learned how compassion is like empathy in action and we discussed how we can show compassion to others.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Home Connection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200" kern="100" dirty="0">
                <a:ea typeface="+mn-lt"/>
                <a:cs typeface="+mn-lt"/>
              </a:rPr>
              <a:t>Connect your child's classroom learning </a:t>
            </a:r>
            <a:r>
              <a:rPr lang="en-US" sz="1200" kern="100" dirty="0">
                <a:effectLst/>
                <a:ea typeface="+mn-lt"/>
                <a:cs typeface="+mn-lt"/>
              </a:rPr>
              <a:t>to </a:t>
            </a:r>
            <a:r>
              <a:rPr lang="en-US" sz="1200" kern="100" dirty="0">
                <a:ea typeface="+mn-lt"/>
                <a:cs typeface="+mn-lt"/>
              </a:rPr>
              <a:t>home.</a:t>
            </a:r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 Try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these related Home Activity Cards with your household: 1. Name it to Tame it, 2. Empathy and Compassion, 3. Is your Glass Half Full?</a:t>
            </a:r>
            <a:endParaRPr lang="en-US">
              <a:latin typeface="Aptos"/>
              <a:cs typeface="Arial"/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CF1F52-F65D-ABD0-A329-C162CFB0B2F0}"/>
              </a:ext>
            </a:extLst>
          </p:cNvPr>
          <p:cNvCxnSpPr>
            <a:cxnSpLocks/>
          </p:cNvCxnSpPr>
          <p:nvPr/>
        </p:nvCxnSpPr>
        <p:spPr>
          <a:xfrm>
            <a:off x="0" y="4568492"/>
            <a:ext cx="6858000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Graphic 17" descr="Scissors with solid fill">
            <a:extLst>
              <a:ext uri="{FF2B5EF4-FFF2-40B4-BE49-F238E27FC236}">
                <a16:creationId xmlns:a16="http://schemas.microsoft.com/office/drawing/2014/main" id="{13DEF7B4-8BC1-06C1-F45A-63F15AC7F7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3262995">
            <a:off x="77262" y="4380643"/>
            <a:ext cx="375699" cy="375699"/>
          </a:xfrm>
          <a:prstGeom prst="rect">
            <a:avLst/>
          </a:prstGeom>
        </p:spPr>
      </p:pic>
      <p:sp>
        <p:nvSpPr>
          <p:cNvPr id="4" name="Text Box 1">
            <a:extLst>
              <a:ext uri="{FF2B5EF4-FFF2-40B4-BE49-F238E27FC236}">
                <a16:creationId xmlns:a16="http://schemas.microsoft.com/office/drawing/2014/main" id="{09BCC1C1-34ED-E7C0-9126-E637EE228FB5}"/>
              </a:ext>
            </a:extLst>
          </p:cNvPr>
          <p:cNvSpPr txBox="1"/>
          <p:nvPr/>
        </p:nvSpPr>
        <p:spPr>
          <a:xfrm>
            <a:off x="4207828" y="4780706"/>
            <a:ext cx="2385060" cy="5245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Unit 3: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Learning about Empathy and Compassion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93A410-BBEF-F632-679B-A4B87445B5AC}"/>
              </a:ext>
            </a:extLst>
          </p:cNvPr>
          <p:cNvSpPr txBox="1"/>
          <p:nvPr/>
        </p:nvSpPr>
        <p:spPr>
          <a:xfrm>
            <a:off x="331304" y="5380600"/>
            <a:ext cx="6261584" cy="35312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Dear Parents and Guardians,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We’ve grown our well-being again! Our class has completed lessons 8-9 of the Well-Being Program! Below is a summary of each lesson: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8: The Road to Empathy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learned about how empathy means understanding and sharing the feelings of another person and we identified different types of feelings.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9: The Road to Compassion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learned how compassion is like empathy in action and we discussed how we can show compassion to others.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Home Connection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200" kern="100" dirty="0">
                <a:ea typeface="+mn-lt"/>
                <a:cs typeface="+mn-lt"/>
              </a:rPr>
              <a:t>Connect your child's classroom learning to home.</a:t>
            </a:r>
            <a:r>
              <a:rPr lang="en-US" sz="1200" kern="100" dirty="0">
                <a:latin typeface="Aptos"/>
                <a:ea typeface="+mn-lt"/>
                <a:cs typeface="Arial"/>
              </a:rPr>
              <a:t> Try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these related Home Activity Cards with your household: 1. Name it to Tame it, 2. Empathy and Compassion, 3. Is your Glass Half Full?</a:t>
            </a:r>
            <a:endParaRPr lang="en-US"/>
          </a:p>
          <a:p>
            <a:endParaRPr lang="en-US" dirty="0"/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3465B105-DFBA-B8EC-7C15-840A12C747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12" y="175464"/>
            <a:ext cx="1325880" cy="884627"/>
          </a:xfrm>
          <a:prstGeom prst="rect">
            <a:avLst/>
          </a:prstGeom>
        </p:spPr>
      </p:pic>
      <p:pic>
        <p:nvPicPr>
          <p:cNvPr id="3" name="Picture 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3534297-9F0D-904B-2B6E-CFB65FF190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04" y="4578801"/>
            <a:ext cx="1325880" cy="88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172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>
            <a:extLst>
              <a:ext uri="{FF2B5EF4-FFF2-40B4-BE49-F238E27FC236}">
                <a16:creationId xmlns:a16="http://schemas.microsoft.com/office/drawing/2014/main" id="{6AE21C35-0475-5B70-F480-ADC8CA9B82A4}"/>
              </a:ext>
            </a:extLst>
          </p:cNvPr>
          <p:cNvSpPr txBox="1"/>
          <p:nvPr/>
        </p:nvSpPr>
        <p:spPr>
          <a:xfrm>
            <a:off x="4207828" y="384561"/>
            <a:ext cx="2385060" cy="5245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Unit 4: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Learning about Altruism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FD7447-4E6B-47F3-4AA2-81D5BFE2AAF9}"/>
              </a:ext>
            </a:extLst>
          </p:cNvPr>
          <p:cNvSpPr txBox="1"/>
          <p:nvPr/>
        </p:nvSpPr>
        <p:spPr>
          <a:xfrm>
            <a:off x="331304" y="984455"/>
            <a:ext cx="6261584" cy="37288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Dear Parents and Guardians,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We’re on a well-being roll! Our class has completed lessons 10-13 of the Well-Being Program! Below is a summary of each lesson: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Lesson 10: The Road to Altruism</a:t>
            </a:r>
            <a:b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We learned about what altruism is and we brainstormed altruistic actions we have done in the past.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11: Acting with Altruism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We brainstormed people that are in</a:t>
            </a:r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 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need of our kindness and discussed acts of altruism we could do for them.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Lesson12: Altruism in Action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took our discussion from lesson 11 and put our altruistic ideas into practice!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13: Reflecting on and Celebrating Altruism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reflected on our entire experience with altruism and how it felt to express altruism as a class.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Home Connection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200" kern="100" dirty="0">
                <a:ea typeface="+mn-lt"/>
                <a:cs typeface="+mn-lt"/>
              </a:rPr>
              <a:t>Connect </a:t>
            </a:r>
            <a:r>
              <a:rPr lang="en-US" sz="1200" kern="100" dirty="0">
                <a:effectLst/>
                <a:ea typeface="+mn-lt"/>
                <a:cs typeface="+mn-lt"/>
              </a:rPr>
              <a:t>your </a:t>
            </a:r>
            <a:r>
              <a:rPr lang="en-US" sz="1200" kern="100" dirty="0">
                <a:ea typeface="+mn-lt"/>
                <a:cs typeface="+mn-lt"/>
              </a:rPr>
              <a:t>child's classroom learning to home. T</a:t>
            </a:r>
            <a:r>
              <a:rPr lang="en-US" sz="1200" kern="100" dirty="0">
                <a:ea typeface="+mn-lt"/>
                <a:cs typeface="Arial"/>
              </a:rPr>
              <a:t>ry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</a:t>
            </a:r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this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related Home Activity </a:t>
            </a:r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Card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with your household: 1. When you give, You Get Well</a:t>
            </a:r>
            <a:endParaRPr lang="en-US">
              <a:latin typeface="Aptos"/>
              <a:cs typeface="Arial"/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CF1F52-F65D-ABD0-A329-C162CFB0B2F0}"/>
              </a:ext>
            </a:extLst>
          </p:cNvPr>
          <p:cNvCxnSpPr>
            <a:cxnSpLocks/>
          </p:cNvCxnSpPr>
          <p:nvPr/>
        </p:nvCxnSpPr>
        <p:spPr>
          <a:xfrm>
            <a:off x="0" y="4568492"/>
            <a:ext cx="6858000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Graphic 17" descr="Scissors with solid fill">
            <a:extLst>
              <a:ext uri="{FF2B5EF4-FFF2-40B4-BE49-F238E27FC236}">
                <a16:creationId xmlns:a16="http://schemas.microsoft.com/office/drawing/2014/main" id="{13DEF7B4-8BC1-06C1-F45A-63F15AC7F7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3262995">
            <a:off x="77262" y="4380643"/>
            <a:ext cx="375699" cy="375699"/>
          </a:xfrm>
          <a:prstGeom prst="rect">
            <a:avLst/>
          </a:prstGeom>
        </p:spPr>
      </p:pic>
      <p:sp>
        <p:nvSpPr>
          <p:cNvPr id="2" name="Text Box 1">
            <a:extLst>
              <a:ext uri="{FF2B5EF4-FFF2-40B4-BE49-F238E27FC236}">
                <a16:creationId xmlns:a16="http://schemas.microsoft.com/office/drawing/2014/main" id="{DF5C75FC-0FDC-4F2C-C01A-09D6A7797FA3}"/>
              </a:ext>
            </a:extLst>
          </p:cNvPr>
          <p:cNvSpPr txBox="1"/>
          <p:nvPr/>
        </p:nvSpPr>
        <p:spPr>
          <a:xfrm>
            <a:off x="4141636" y="4748570"/>
            <a:ext cx="2385060" cy="5245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Unit 4: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Learning about Altruism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20E2F2-12BF-2EF9-122D-4B24F8EFDFB0}"/>
              </a:ext>
            </a:extLst>
          </p:cNvPr>
          <p:cNvSpPr txBox="1"/>
          <p:nvPr/>
        </p:nvSpPr>
        <p:spPr>
          <a:xfrm>
            <a:off x="265112" y="5348464"/>
            <a:ext cx="6261584" cy="37288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Dear Parents and Guardians,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We’re on a well-being roll! Our class has completed lessons 10-13 of the Well-Being Program! Below is a summary of each lesson: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Lesson 10: The Road to Altruism</a:t>
            </a:r>
            <a:b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We learned about what altruism is and we brainstormed altruistic actions we have done in the past.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11: Acting with Altruism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We brainstormed people that are in </a:t>
            </a:r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need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of our kindness and discussed acts of altruism we could do for them.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Lesson12: Altruism in Action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took our discussion from lesson 11 and put our altruistic ideas into practice!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13: Reflecting on and Celebrating Altruism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reflected on our entire experience with altruism and how it felt to express altruism as a class.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Home Connection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200" kern="100" dirty="0">
                <a:ea typeface="+mn-lt"/>
                <a:cs typeface="+mn-lt"/>
              </a:rPr>
              <a:t>Connect </a:t>
            </a:r>
            <a:r>
              <a:rPr lang="en-US" sz="1200" kern="100" dirty="0">
                <a:effectLst/>
                <a:ea typeface="+mn-lt"/>
                <a:cs typeface="+mn-lt"/>
              </a:rPr>
              <a:t>your </a:t>
            </a:r>
            <a:r>
              <a:rPr lang="en-US" sz="1200" kern="100" dirty="0">
                <a:ea typeface="+mn-lt"/>
                <a:cs typeface="+mn-lt"/>
              </a:rPr>
              <a:t>child's classroom learning to home.  T</a:t>
            </a:r>
            <a:r>
              <a:rPr lang="en-US" sz="1200" kern="100" dirty="0">
                <a:ea typeface="+mn-lt"/>
                <a:cs typeface="Arial"/>
              </a:rPr>
              <a:t>ry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</a:t>
            </a:r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this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related Home Activity </a:t>
            </a:r>
            <a:r>
              <a:rPr lang="en-US" sz="1200" kern="100" dirty="0">
                <a:latin typeface="Aptos"/>
                <a:ea typeface="Aptos" panose="020B0004020202020204" pitchFamily="34" charset="0"/>
                <a:cs typeface="Arial"/>
              </a:rPr>
              <a:t>Card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with your household: 1. When you give, You Get Well</a:t>
            </a:r>
            <a:endParaRPr lang="en-US">
              <a:latin typeface="Aptos"/>
              <a:cs typeface="Arial"/>
            </a:endParaRPr>
          </a:p>
          <a:p>
            <a:endParaRPr lang="en-US" dirty="0"/>
          </a:p>
        </p:txBody>
      </p:sp>
      <p:pic>
        <p:nvPicPr>
          <p:cNvPr id="4" name="Picture 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ABBABBB-645C-A8ED-106B-2489E391E7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12" y="175464"/>
            <a:ext cx="1325880" cy="884627"/>
          </a:xfrm>
          <a:prstGeom prst="rect">
            <a:avLst/>
          </a:prstGeom>
        </p:spPr>
      </p:pic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07C1C622-C84B-ADE6-ECEE-B11236499B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04" y="4578801"/>
            <a:ext cx="1325880" cy="88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742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>
            <a:extLst>
              <a:ext uri="{FF2B5EF4-FFF2-40B4-BE49-F238E27FC236}">
                <a16:creationId xmlns:a16="http://schemas.microsoft.com/office/drawing/2014/main" id="{6AE21C35-0475-5B70-F480-ADC8CA9B82A4}"/>
              </a:ext>
            </a:extLst>
          </p:cNvPr>
          <p:cNvSpPr txBox="1"/>
          <p:nvPr/>
        </p:nvSpPr>
        <p:spPr>
          <a:xfrm>
            <a:off x="4207828" y="384561"/>
            <a:ext cx="2385060" cy="5245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Unit 5: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Learning about Resilience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FD7447-4E6B-47F3-4AA2-81D5BFE2AAF9}"/>
              </a:ext>
            </a:extLst>
          </p:cNvPr>
          <p:cNvSpPr txBox="1"/>
          <p:nvPr/>
        </p:nvSpPr>
        <p:spPr>
          <a:xfrm>
            <a:off x="331304" y="1089148"/>
            <a:ext cx="6261584" cy="285219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Dear Parents and Guardians,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Mission accomplished! Our class has completed lessons 14-15, the final lessons of the Well-Being Program! Below is a summary of each lesson: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14: The Road to Resilience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learned about resilience and how we can endure in the face of challenges and adversity.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15: Reflecting on and Celebrating Well-Being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reflected on our journey through the Well-Being Program and discussed how we can continue our well-being practices going forward.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Home Connection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200" kern="100" dirty="0">
                <a:ea typeface="+mn-lt"/>
                <a:cs typeface="+mn-lt"/>
              </a:rPr>
              <a:t>Connect your child's classroom learning to home.</a:t>
            </a:r>
            <a:r>
              <a:rPr lang="en-US" sz="1200" kern="100" dirty="0">
                <a:latin typeface="Aptos"/>
                <a:ea typeface="+mn-lt"/>
                <a:cs typeface="Arial"/>
              </a:rPr>
              <a:t> Try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these related Home Activity Cards with your </a:t>
            </a:r>
            <a:r>
              <a:rPr lang="en-US" sz="1200" dirty="0">
                <a:effectLst/>
                <a:latin typeface="Aptos"/>
                <a:ea typeface="Aptos" panose="020B0004020202020204" pitchFamily="34" charset="0"/>
                <a:cs typeface="Arial"/>
              </a:rPr>
              <a:t>household: 1. You Got This, 2. Get the Ball Rolling</a:t>
            </a:r>
            <a:endParaRPr lang="en-US" sz="1200">
              <a:latin typeface="Aptos"/>
              <a:cs typeface="Arial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CF1F52-F65D-ABD0-A329-C162CFB0B2F0}"/>
              </a:ext>
            </a:extLst>
          </p:cNvPr>
          <p:cNvCxnSpPr>
            <a:cxnSpLocks/>
          </p:cNvCxnSpPr>
          <p:nvPr/>
        </p:nvCxnSpPr>
        <p:spPr>
          <a:xfrm>
            <a:off x="0" y="4568492"/>
            <a:ext cx="6858000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Graphic 17" descr="Scissors with solid fill">
            <a:extLst>
              <a:ext uri="{FF2B5EF4-FFF2-40B4-BE49-F238E27FC236}">
                <a16:creationId xmlns:a16="http://schemas.microsoft.com/office/drawing/2014/main" id="{13DEF7B4-8BC1-06C1-F45A-63F15AC7F7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3262995">
            <a:off x="77262" y="4380643"/>
            <a:ext cx="375699" cy="375699"/>
          </a:xfrm>
          <a:prstGeom prst="rect">
            <a:avLst/>
          </a:prstGeom>
        </p:spPr>
      </p:pic>
      <p:sp>
        <p:nvSpPr>
          <p:cNvPr id="2" name="Text Box 1">
            <a:extLst>
              <a:ext uri="{FF2B5EF4-FFF2-40B4-BE49-F238E27FC236}">
                <a16:creationId xmlns:a16="http://schemas.microsoft.com/office/drawing/2014/main" id="{DF5C75FC-0FDC-4F2C-C01A-09D6A7797FA3}"/>
              </a:ext>
            </a:extLst>
          </p:cNvPr>
          <p:cNvSpPr txBox="1"/>
          <p:nvPr/>
        </p:nvSpPr>
        <p:spPr>
          <a:xfrm>
            <a:off x="4141636" y="4748570"/>
            <a:ext cx="2385060" cy="52451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Unit 5: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Learning about Resilience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EE8196-8BB7-94D2-A2E8-F4ABEE4449A7}"/>
              </a:ext>
            </a:extLst>
          </p:cNvPr>
          <p:cNvSpPr txBox="1"/>
          <p:nvPr/>
        </p:nvSpPr>
        <p:spPr>
          <a:xfrm>
            <a:off x="331304" y="5460674"/>
            <a:ext cx="6261584" cy="285219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Dear Parents and Guardians,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Mission accomplished! Our class has completed lessons 14-15, the final lessons of the Well-Being Program! Below is a summary of each lesson: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14: The Road to Resilience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learned about resilience and how we can endure in the face of challenges and adversity.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15: Reflecting on and Celebrating Well-Being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reflected on our journey through the Well-Being Program and discussed how we can continue our well-being practices going forward.</a:t>
            </a:r>
          </a:p>
          <a:p>
            <a:pPr>
              <a:lnSpc>
                <a:spcPct val="107000"/>
              </a:lnSpc>
            </a:pP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Home Connection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200" kern="100" dirty="0">
                <a:ea typeface="+mn-lt"/>
                <a:cs typeface="+mn-lt"/>
              </a:rPr>
              <a:t>Connect your child's classroom learning to home.</a:t>
            </a:r>
            <a:r>
              <a:rPr lang="en-US" sz="1200" kern="100" dirty="0">
                <a:latin typeface="Aptos"/>
                <a:ea typeface="+mn-lt"/>
                <a:cs typeface="Arial"/>
              </a:rPr>
              <a:t> Try</a:t>
            </a:r>
            <a:r>
              <a:rPr lang="en-US" sz="1200" kern="100" dirty="0">
                <a:effectLst/>
                <a:latin typeface="Aptos"/>
                <a:ea typeface="Aptos" panose="020B0004020202020204" pitchFamily="34" charset="0"/>
                <a:cs typeface="Arial"/>
              </a:rPr>
              <a:t> these related Home Activity Cards with your </a:t>
            </a:r>
            <a:r>
              <a:rPr lang="en-US" sz="1200" dirty="0">
                <a:effectLst/>
                <a:latin typeface="Aptos"/>
                <a:ea typeface="Aptos" panose="020B0004020202020204" pitchFamily="34" charset="0"/>
                <a:cs typeface="Arial"/>
              </a:rPr>
              <a:t>household: 1. You Got This, 2. Get the Ball Rolling</a:t>
            </a:r>
            <a:endParaRPr lang="en-US" sz="1200">
              <a:latin typeface="Aptos"/>
              <a:cs typeface="Arial"/>
            </a:endParaRPr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4FF0FB3-9E53-EEC2-A271-F2F2E80E09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12" y="175464"/>
            <a:ext cx="1325880" cy="884627"/>
          </a:xfrm>
          <a:prstGeom prst="rect">
            <a:avLst/>
          </a:prstGeom>
        </p:spPr>
      </p:pic>
      <p:pic>
        <p:nvPicPr>
          <p:cNvPr id="10" name="Picture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07868B9A-6D8E-4D63-85A3-130D7CB408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04" y="4578801"/>
            <a:ext cx="1325880" cy="88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939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</TotalTime>
  <Words>1649</Words>
  <Application>Microsoft Office PowerPoint</Application>
  <PresentationFormat>Letter Paper (8.5x11 in)</PresentationFormat>
  <Paragraphs>150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Cowgill</dc:creator>
  <cp:lastModifiedBy>Sarah Mathay-Zurbuchen</cp:lastModifiedBy>
  <cp:revision>315</cp:revision>
  <dcterms:created xsi:type="dcterms:W3CDTF">2024-02-26T23:34:27Z</dcterms:created>
  <dcterms:modified xsi:type="dcterms:W3CDTF">2024-03-05T20:02:50Z</dcterms:modified>
</cp:coreProperties>
</file>