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6858000" cx="12192000"/>
  <p:notesSz cx="6858000" cy="9144000"/>
  <p:embeddedFontLst>
    <p:embeddedFont>
      <p:font typeface="Play"/>
      <p:regular r:id="rId27"/>
      <p:bold r:id="rId28"/>
    </p:embeddedFont>
    <p:embeddedFont>
      <p:font typeface="Rubik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3" roundtripDataSignature="AMtx7mhdt2Y1f0onyy4rIs6n3WPmb89u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Play-bold.fntdata"/><Relationship Id="rId27" Type="http://schemas.openxmlformats.org/officeDocument/2006/relationships/font" Target="fonts/Play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ubik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ubik-italic.fntdata"/><Relationship Id="rId30" Type="http://schemas.openxmlformats.org/officeDocument/2006/relationships/font" Target="fonts/Rubik-bold.fntdata"/><Relationship Id="rId11" Type="http://schemas.openxmlformats.org/officeDocument/2006/relationships/slide" Target="slides/slide7.xml"/><Relationship Id="rId33" Type="http://customschemas.google.com/relationships/presentationmetadata" Target="metadata"/><Relationship Id="rId10" Type="http://schemas.openxmlformats.org/officeDocument/2006/relationships/slide" Target="slides/slide6.xml"/><Relationship Id="rId32" Type="http://schemas.openxmlformats.org/officeDocument/2006/relationships/font" Target="fonts/Rubik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Teacher Note: </a:t>
            </a:r>
            <a:r>
              <a:rPr lang="en-US"/>
              <a:t>If your students haven’t heard “true or false” before or may not understand the thumbs up/down correlation, consider doing a few practice questions first</a:t>
            </a:r>
            <a:endParaRPr/>
          </a:p>
        </p:txBody>
      </p:sp>
      <p:sp>
        <p:nvSpPr>
          <p:cNvPr id="218" name="Google Shape;218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Teacher note: </a:t>
            </a:r>
            <a:r>
              <a:rPr lang="en-US"/>
              <a:t>At each station you can have: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a large piece of chart paper for students to add to the same paper (may want to use sticky notes to reuse the chart paper)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provide paper for each student so they can do their own work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get creative! For example, for station 1 they can paint a picture, station 2 they can act out helping others, for station 3 they can retell a time where they had a problem and needed help</a:t>
            </a:r>
            <a:endParaRPr/>
          </a:p>
        </p:txBody>
      </p:sp>
      <p:sp>
        <p:nvSpPr>
          <p:cNvPr id="245" name="Google Shape;245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Teacher Note: </a:t>
            </a:r>
            <a:r>
              <a:rPr lang="en-US"/>
              <a:t>A printable version of this sheet can be found in the lesson package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9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48.png"/><Relationship Id="rId10" Type="http://schemas.openxmlformats.org/officeDocument/2006/relationships/image" Target="../media/image4.png"/><Relationship Id="rId9" Type="http://schemas.openxmlformats.org/officeDocument/2006/relationships/image" Target="../media/image29.png"/><Relationship Id="rId5" Type="http://schemas.openxmlformats.org/officeDocument/2006/relationships/image" Target="../media/image49.png"/><Relationship Id="rId6" Type="http://schemas.openxmlformats.org/officeDocument/2006/relationships/image" Target="../media/image31.png"/><Relationship Id="rId7" Type="http://schemas.openxmlformats.org/officeDocument/2006/relationships/image" Target="../media/image33.png"/><Relationship Id="rId8" Type="http://schemas.openxmlformats.org/officeDocument/2006/relationships/image" Target="../media/image3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27.png"/><Relationship Id="rId5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9.png"/><Relationship Id="rId8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55.png"/><Relationship Id="rId6" Type="http://schemas.openxmlformats.org/officeDocument/2006/relationships/image" Target="../media/image12.png"/><Relationship Id="rId7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2.png"/><Relationship Id="rId4" Type="http://schemas.openxmlformats.org/officeDocument/2006/relationships/image" Target="../media/image20.png"/><Relationship Id="rId5" Type="http://schemas.openxmlformats.org/officeDocument/2006/relationships/image" Target="../media/image12.png"/><Relationship Id="rId6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Relationship Id="rId4" Type="http://schemas.openxmlformats.org/officeDocument/2006/relationships/image" Target="../media/image41.png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46.png"/><Relationship Id="rId5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Relationship Id="rId4" Type="http://schemas.openxmlformats.org/officeDocument/2006/relationships/image" Target="../media/image48.png"/><Relationship Id="rId10" Type="http://schemas.openxmlformats.org/officeDocument/2006/relationships/image" Target="../media/image4.png"/><Relationship Id="rId9" Type="http://schemas.openxmlformats.org/officeDocument/2006/relationships/image" Target="../media/image29.png"/><Relationship Id="rId5" Type="http://schemas.openxmlformats.org/officeDocument/2006/relationships/image" Target="../media/image49.png"/><Relationship Id="rId6" Type="http://schemas.openxmlformats.org/officeDocument/2006/relationships/image" Target="../media/image31.png"/><Relationship Id="rId7" Type="http://schemas.openxmlformats.org/officeDocument/2006/relationships/image" Target="../media/image33.png"/><Relationship Id="rId8" Type="http://schemas.openxmlformats.org/officeDocument/2006/relationships/image" Target="../media/image3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2.png"/><Relationship Id="rId4" Type="http://schemas.openxmlformats.org/officeDocument/2006/relationships/image" Target="../media/image20.png"/><Relationship Id="rId5" Type="http://schemas.openxmlformats.org/officeDocument/2006/relationships/image" Target="../media/image47.png"/><Relationship Id="rId6" Type="http://schemas.openxmlformats.org/officeDocument/2006/relationships/image" Target="../media/image11.png"/><Relationship Id="rId7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0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13.png"/><Relationship Id="rId7" Type="http://schemas.openxmlformats.org/officeDocument/2006/relationships/image" Target="../media/image4.png"/><Relationship Id="rId8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15.png"/><Relationship Id="rId6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21.jp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7.png"/><Relationship Id="rId4" Type="http://schemas.openxmlformats.org/officeDocument/2006/relationships/image" Target="../media/image56.png"/><Relationship Id="rId5" Type="http://schemas.openxmlformats.org/officeDocument/2006/relationships/image" Target="../media/image11.png"/><Relationship Id="rId6" Type="http://schemas.openxmlformats.org/officeDocument/2006/relationships/image" Target="../media/image52.png"/><Relationship Id="rId7" Type="http://schemas.openxmlformats.org/officeDocument/2006/relationships/image" Target="../media/image20.png"/><Relationship Id="rId8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image" Target="../media/image25.png"/><Relationship Id="rId7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6361471"/>
            <a:ext cx="12192000" cy="326408"/>
          </a:xfrm>
          <a:prstGeom prst="rect">
            <a:avLst/>
          </a:prstGeom>
          <a:solidFill>
            <a:srgbClr val="00F8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sp>
        <p:nvSpPr>
          <p:cNvPr id="89" name="Google Shape;89;p1"/>
          <p:cNvSpPr/>
          <p:nvPr/>
        </p:nvSpPr>
        <p:spPr>
          <a:xfrm>
            <a:off x="0" y="170120"/>
            <a:ext cx="12192000" cy="680486"/>
          </a:xfrm>
          <a:prstGeom prst="rect">
            <a:avLst/>
          </a:prstGeom>
          <a:solidFill>
            <a:srgbClr val="00F8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1q	</a:t>
            </a:r>
            <a:endParaRPr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7466" y="4141974"/>
            <a:ext cx="1577067" cy="1865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66096" l="0" r="1298" t="9274"/>
          <a:stretch/>
        </p:blipFill>
        <p:spPr>
          <a:xfrm>
            <a:off x="3643133" y="264147"/>
            <a:ext cx="4845695" cy="511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 b="17101" l="0" r="779" t="72871"/>
          <a:stretch/>
        </p:blipFill>
        <p:spPr>
          <a:xfrm>
            <a:off x="2249054" y="6361470"/>
            <a:ext cx="7633855" cy="326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23868" y="3429000"/>
            <a:ext cx="4544264" cy="4306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text&#10;&#10;Description automatically generated" id="94" name="Google Shape;9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793927" y="170153"/>
            <a:ext cx="1048600" cy="6996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omputer&#10;&#10;Description automatically generated" id="95" name="Google Shape;95;p1"/>
          <p:cNvPicPr preferRelativeResize="0"/>
          <p:nvPr/>
        </p:nvPicPr>
        <p:blipFill rotWithShape="1">
          <a:blip r:embed="rId7">
            <a:alphaModFix/>
          </a:blip>
          <a:srcRect b="4475" l="5109" r="4171" t="14425"/>
          <a:stretch/>
        </p:blipFill>
        <p:spPr>
          <a:xfrm>
            <a:off x="2101932" y="1032301"/>
            <a:ext cx="8067130" cy="2302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/>
          <p:nvPr/>
        </p:nvSpPr>
        <p:spPr>
          <a:xfrm>
            <a:off x="774620" y="1163194"/>
            <a:ext cx="10813277" cy="5171735"/>
          </a:xfrm>
          <a:prstGeom prst="rect">
            <a:avLst/>
          </a:prstGeom>
          <a:solidFill>
            <a:srgbClr val="C5FF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10"/>
          <p:cNvPicPr preferRelativeResize="0"/>
          <p:nvPr/>
        </p:nvPicPr>
        <p:blipFill rotWithShape="1">
          <a:blip r:embed="rId3">
            <a:alphaModFix/>
          </a:blip>
          <a:srcRect b="0" l="0" r="0"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0"/>
          <p:cNvSpPr txBox="1"/>
          <p:nvPr/>
        </p:nvSpPr>
        <p:spPr>
          <a:xfrm>
            <a:off x="134261" y="65429"/>
            <a:ext cx="669186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Share Out!</a:t>
            </a:r>
            <a:endParaRPr/>
          </a:p>
        </p:txBody>
      </p:sp>
      <p:sp>
        <p:nvSpPr>
          <p:cNvPr id="206" name="Google Shape;206;p10"/>
          <p:cNvSpPr txBox="1"/>
          <p:nvPr/>
        </p:nvSpPr>
        <p:spPr>
          <a:xfrm>
            <a:off x="1174591" y="2408830"/>
            <a:ext cx="10013333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How did you think resilience is good for our well-being?</a:t>
            </a:r>
            <a:endParaRPr/>
          </a:p>
          <a:p>
            <a:pPr indent="-3683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How do you show resilience when things are hard? What do you do, feel, say, and think?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95903" y="5330283"/>
            <a:ext cx="1497920" cy="14774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pcorn black and white popcorn pieces clipart black and white ..." id="208" name="Google Shape;208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46482" y="1407143"/>
            <a:ext cx="333375" cy="285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pcorn black and white popcorn pieces clipart black and white ..." id="209" name="Google Shape;209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34799" y="1340157"/>
            <a:ext cx="390525" cy="4667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pcorn black and white popcorn pieces clipart black and white ..." id="210" name="Google Shape;210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59288" y="1445717"/>
            <a:ext cx="314325" cy="2667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pcorn black and white popcorn pieces clipart black and white ..." id="211" name="Google Shape;211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573613" y="1521443"/>
            <a:ext cx="285750" cy="3429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0"/>
          <p:cNvSpPr txBox="1"/>
          <p:nvPr/>
        </p:nvSpPr>
        <p:spPr>
          <a:xfrm>
            <a:off x="4102375" y="1473962"/>
            <a:ext cx="422369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Popcorn Thoughts</a:t>
            </a:r>
            <a:endParaRPr/>
          </a:p>
        </p:txBody>
      </p:sp>
      <p:pic>
        <p:nvPicPr>
          <p:cNvPr descr="Popcorn outline" id="213" name="Google Shape;213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999859">
            <a:off x="3591282" y="1352354"/>
            <a:ext cx="720129" cy="7201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text&#10;&#10;Description automatically generated" id="214" name="Google Shape;214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131333" y="125228"/>
            <a:ext cx="913128" cy="609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"/>
          <p:cNvSpPr/>
          <p:nvPr/>
        </p:nvSpPr>
        <p:spPr>
          <a:xfrm>
            <a:off x="178421" y="4741207"/>
            <a:ext cx="11820292" cy="1464527"/>
          </a:xfrm>
          <a:prstGeom prst="rect">
            <a:avLst/>
          </a:prstGeom>
          <a:solidFill>
            <a:srgbClr val="C5FF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11"/>
          <p:cNvPicPr preferRelativeResize="0"/>
          <p:nvPr/>
        </p:nvPicPr>
        <p:blipFill rotWithShape="1">
          <a:blip r:embed="rId3">
            <a:alphaModFix/>
          </a:blip>
          <a:srcRect b="0" l="0" r="0"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1"/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True or False?</a:t>
            </a:r>
            <a:endParaRPr/>
          </a:p>
        </p:txBody>
      </p:sp>
      <p:sp>
        <p:nvSpPr>
          <p:cNvPr id="223" name="Google Shape;223;p11"/>
          <p:cNvSpPr txBox="1"/>
          <p:nvPr/>
        </p:nvSpPr>
        <p:spPr>
          <a:xfrm>
            <a:off x="2741528" y="1027802"/>
            <a:ext cx="670894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Thumbs up if you think this is true, thumbs down if you think this is false…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rrow Right with solid fill" id="224" name="Google Shape;22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7313851">
            <a:off x="2540604" y="204808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rrow Right with solid fill" id="225" name="Google Shape;22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680416">
            <a:off x="8983963" y="204809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umbs up sign with solid fill" id="226" name="Google Shape;226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77002" y="2505289"/>
            <a:ext cx="1464526" cy="14645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umbs Down with solid fill" id="227" name="Google Shape;227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80617" y="2696736"/>
            <a:ext cx="1464527" cy="1464527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1"/>
          <p:cNvSpPr txBox="1"/>
          <p:nvPr/>
        </p:nvSpPr>
        <p:spPr>
          <a:xfrm>
            <a:off x="367153" y="4975166"/>
            <a:ext cx="1145769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People can get better at being resilient.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black and white text&#10;&#10;Description automatically generated" id="229" name="Google Shape;229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131333" y="125228"/>
            <a:ext cx="913128" cy="609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"/>
          <p:cNvSpPr/>
          <p:nvPr/>
        </p:nvSpPr>
        <p:spPr>
          <a:xfrm>
            <a:off x="706243" y="3112480"/>
            <a:ext cx="11253439" cy="1222918"/>
          </a:xfrm>
          <a:prstGeom prst="rect">
            <a:avLst/>
          </a:prstGeom>
          <a:solidFill>
            <a:srgbClr val="C5FF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12"/>
          <p:cNvPicPr preferRelativeResize="0"/>
          <p:nvPr/>
        </p:nvPicPr>
        <p:blipFill rotWithShape="1">
          <a:blip r:embed="rId3">
            <a:alphaModFix/>
          </a:blip>
          <a:srcRect b="0" l="0" r="0"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2"/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True or False?</a:t>
            </a:r>
            <a:endParaRPr/>
          </a:p>
        </p:txBody>
      </p:sp>
      <p:pic>
        <p:nvPicPr>
          <p:cNvPr descr="Thumbs up sign with solid fill" id="238" name="Google Shape;23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43533" y="932171"/>
            <a:ext cx="2503263" cy="2493971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2"/>
          <p:cNvSpPr txBox="1"/>
          <p:nvPr/>
        </p:nvSpPr>
        <p:spPr>
          <a:xfrm>
            <a:off x="456363" y="3319609"/>
            <a:ext cx="1041691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That’s true!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2"/>
          <p:cNvSpPr txBox="1"/>
          <p:nvPr/>
        </p:nvSpPr>
        <p:spPr>
          <a:xfrm>
            <a:off x="-178421" y="4506338"/>
            <a:ext cx="12437327" cy="2431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Through practice, believing in yourself, and letting others help you, you can become more resilient!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Can you think of anything else that can help you be more resilient?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black and white text&#10;&#10;Description automatically generated" id="241" name="Google Shape;241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230965" y="75025"/>
            <a:ext cx="913128" cy="609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13"/>
          <p:cNvPicPr preferRelativeResize="0"/>
          <p:nvPr/>
        </p:nvPicPr>
        <p:blipFill rotWithShape="1">
          <a:blip r:embed="rId3">
            <a:alphaModFix/>
          </a:blip>
          <a:srcRect b="0" l="0" r="0"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3"/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Well-Being Station Rotations</a:t>
            </a:r>
            <a:endParaRPr/>
          </a:p>
        </p:txBody>
      </p:sp>
      <p:sp>
        <p:nvSpPr>
          <p:cNvPr id="249" name="Google Shape;249;p13"/>
          <p:cNvSpPr/>
          <p:nvPr/>
        </p:nvSpPr>
        <p:spPr>
          <a:xfrm>
            <a:off x="177457" y="887395"/>
            <a:ext cx="3870436" cy="5663742"/>
          </a:xfrm>
          <a:prstGeom prst="rect">
            <a:avLst/>
          </a:prstGeom>
          <a:noFill/>
          <a:ln cap="flat" cmpd="sng" w="38100">
            <a:solidFill>
              <a:srgbClr val="F2C2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3"/>
          <p:cNvSpPr/>
          <p:nvPr/>
        </p:nvSpPr>
        <p:spPr>
          <a:xfrm>
            <a:off x="4160782" y="887395"/>
            <a:ext cx="3870436" cy="5663742"/>
          </a:xfrm>
          <a:prstGeom prst="rect">
            <a:avLst/>
          </a:prstGeom>
          <a:noFill/>
          <a:ln cap="flat" cmpd="sng" w="38100">
            <a:solidFill>
              <a:srgbClr val="97FFD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3"/>
          <p:cNvSpPr/>
          <p:nvPr/>
        </p:nvSpPr>
        <p:spPr>
          <a:xfrm>
            <a:off x="8144107" y="887395"/>
            <a:ext cx="3870436" cy="5663742"/>
          </a:xfrm>
          <a:prstGeom prst="rect">
            <a:avLst/>
          </a:prstGeom>
          <a:noFill/>
          <a:ln cap="flat" cmpd="sng" w="38100">
            <a:solidFill>
              <a:srgbClr val="FF8F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3"/>
          <p:cNvSpPr txBox="1"/>
          <p:nvPr/>
        </p:nvSpPr>
        <p:spPr>
          <a:xfrm>
            <a:off x="537324" y="887395"/>
            <a:ext cx="315070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One Good Thing</a:t>
            </a:r>
            <a:endParaRPr/>
          </a:p>
        </p:txBody>
      </p:sp>
      <p:sp>
        <p:nvSpPr>
          <p:cNvPr id="253" name="Google Shape;253;p13"/>
          <p:cNvSpPr txBox="1"/>
          <p:nvPr/>
        </p:nvSpPr>
        <p:spPr>
          <a:xfrm>
            <a:off x="325450" y="5889494"/>
            <a:ext cx="377888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Station 1: Write or draw </a:t>
            </a: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good thing you </a:t>
            </a:r>
            <a:r>
              <a:rPr i="1" lang="en-US"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are grateful for </a:t>
            </a: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week.</a:t>
            </a:r>
            <a:endParaRPr i="1" sz="16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54" name="Google Shape;254;p13"/>
          <p:cNvSpPr txBox="1"/>
          <p:nvPr/>
        </p:nvSpPr>
        <p:spPr>
          <a:xfrm>
            <a:off x="4160781" y="887395"/>
            <a:ext cx="387043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I am kind, or help others by…</a:t>
            </a:r>
            <a:endParaRPr/>
          </a:p>
        </p:txBody>
      </p:sp>
      <p:sp>
        <p:nvSpPr>
          <p:cNvPr id="255" name="Google Shape;255;p13"/>
          <p:cNvSpPr txBox="1"/>
          <p:nvPr/>
        </p:nvSpPr>
        <p:spPr>
          <a:xfrm>
            <a:off x="4365220" y="5909729"/>
            <a:ext cx="377888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Station 2: Write or draw to finish the sentence starter above.</a:t>
            </a:r>
            <a:endParaRPr/>
          </a:p>
        </p:txBody>
      </p:sp>
      <p:sp>
        <p:nvSpPr>
          <p:cNvPr id="256" name="Google Shape;256;p13"/>
          <p:cNvSpPr txBox="1"/>
          <p:nvPr/>
        </p:nvSpPr>
        <p:spPr>
          <a:xfrm>
            <a:off x="8223388" y="887395"/>
            <a:ext cx="38704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If I have a problem, I can go to…</a:t>
            </a:r>
            <a:endParaRPr/>
          </a:p>
        </p:txBody>
      </p:sp>
      <p:sp>
        <p:nvSpPr>
          <p:cNvPr id="257" name="Google Shape;257;p13"/>
          <p:cNvSpPr txBox="1"/>
          <p:nvPr/>
        </p:nvSpPr>
        <p:spPr>
          <a:xfrm>
            <a:off x="8223388" y="5909728"/>
            <a:ext cx="377888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Station 3: Write </a:t>
            </a: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i="1" lang="en-US"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draw </a:t>
            </a: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i="1" lang="en-US" sz="1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finish the sentence starter above.</a:t>
            </a:r>
            <a:endParaRPr/>
          </a:p>
        </p:txBody>
      </p:sp>
      <p:pic>
        <p:nvPicPr>
          <p:cNvPr descr="A black and white text&#10;&#10;Description automatically generated" id="258" name="Google Shape;25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31333" y="125228"/>
            <a:ext cx="913128" cy="609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4"/>
          <p:cNvPicPr preferRelativeResize="0"/>
          <p:nvPr/>
        </p:nvPicPr>
        <p:blipFill rotWithShape="1">
          <a:blip r:embed="rId3">
            <a:alphaModFix/>
          </a:blip>
          <a:srcRect b="0" l="0" r="0"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4"/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Share Out!</a:t>
            </a:r>
            <a:endParaRPr/>
          </a:p>
        </p:txBody>
      </p:sp>
      <p:sp>
        <p:nvSpPr>
          <p:cNvPr id="266" name="Google Shape;266;p14"/>
          <p:cNvSpPr txBox="1"/>
          <p:nvPr/>
        </p:nvSpPr>
        <p:spPr>
          <a:xfrm>
            <a:off x="327939" y="1797237"/>
            <a:ext cx="11765884" cy="4585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00F8A0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What was your favorite thing from our well-being station rotations? Why?</a:t>
            </a:r>
            <a:endParaRPr/>
          </a:p>
          <a:p>
            <a:pPr indent="-34290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00F8A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00F8A0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Were there any new ideas you had?</a:t>
            </a:r>
            <a:endParaRPr/>
          </a:p>
          <a:p>
            <a:pPr indent="-34290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00F8A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00F8A0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Why do you think it’s important to build resilience?</a:t>
            </a:r>
            <a:endParaRPr/>
          </a:p>
          <a:p>
            <a:pPr indent="-34290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00F8A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black and white text&#10;&#10;Description automatically generated" id="267" name="Google Shape;26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31333" y="125228"/>
            <a:ext cx="913128" cy="609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5380" y="1094165"/>
            <a:ext cx="7121236" cy="103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94228" y="4994391"/>
            <a:ext cx="4387273" cy="7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19113" y="5213886"/>
            <a:ext cx="7337502" cy="1499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71250" y="1451702"/>
            <a:ext cx="2849496" cy="3688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33873" y="315531"/>
            <a:ext cx="3524250" cy="6516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text&#10;&#10;Description automatically generated" id="277" name="Google Shape;277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131333" y="125228"/>
            <a:ext cx="913128" cy="609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6"/>
          <p:cNvSpPr txBox="1"/>
          <p:nvPr/>
        </p:nvSpPr>
        <p:spPr>
          <a:xfrm rot="2280000">
            <a:off x="8775305" y="1017433"/>
            <a:ext cx="371006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D966"/>
                </a:solidFill>
                <a:latin typeface="Play"/>
                <a:ea typeface="Play"/>
                <a:cs typeface="Play"/>
                <a:sym typeface="Play"/>
              </a:rPr>
              <a:t>Balloon Breathing</a:t>
            </a:r>
            <a:endParaRPr b="1" sz="3600">
              <a:solidFill>
                <a:srgbClr val="FFD966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84" name="Google Shape;284;p16"/>
          <p:cNvSpPr txBox="1"/>
          <p:nvPr/>
        </p:nvSpPr>
        <p:spPr>
          <a:xfrm>
            <a:off x="1636709" y="73567"/>
            <a:ext cx="883170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92D050"/>
                </a:solidFill>
                <a:latin typeface="Rubik"/>
                <a:ea typeface="Rubik"/>
                <a:cs typeface="Rubik"/>
                <a:sym typeface="Rubik"/>
              </a:rPr>
              <a:t>First, </a:t>
            </a:r>
            <a:r>
              <a:rPr lang="en-US" sz="32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find a comfortable seat.</a:t>
            </a:r>
            <a:endParaRPr/>
          </a:p>
        </p:txBody>
      </p:sp>
      <p:sp>
        <p:nvSpPr>
          <p:cNvPr id="285" name="Google Shape;285;p16"/>
          <p:cNvSpPr txBox="1"/>
          <p:nvPr/>
        </p:nvSpPr>
        <p:spPr>
          <a:xfrm>
            <a:off x="2864517" y="1219782"/>
            <a:ext cx="703831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5A002"/>
                </a:solidFill>
                <a:latin typeface="Rubik"/>
                <a:ea typeface="Rubik"/>
                <a:cs typeface="Rubik"/>
                <a:sym typeface="Rubik"/>
              </a:rPr>
              <a:t>Then, </a:t>
            </a:r>
            <a:r>
              <a:rPr lang="en-US" sz="32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close your eyes or pick a spot on the floor to focus on.</a:t>
            </a:r>
            <a:endParaRPr/>
          </a:p>
        </p:txBody>
      </p:sp>
      <p:sp>
        <p:nvSpPr>
          <p:cNvPr id="286" name="Google Shape;286;p16"/>
          <p:cNvSpPr txBox="1"/>
          <p:nvPr/>
        </p:nvSpPr>
        <p:spPr>
          <a:xfrm>
            <a:off x="2433724" y="2944555"/>
            <a:ext cx="883170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AA"/>
                </a:solidFill>
                <a:latin typeface="Rubik"/>
                <a:ea typeface="Rubik"/>
                <a:cs typeface="Rubik"/>
                <a:sym typeface="Rubik"/>
              </a:rPr>
              <a:t>Next, </a:t>
            </a:r>
            <a:r>
              <a:rPr lang="en-US" sz="32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notice what you hear around you.</a:t>
            </a:r>
            <a:endParaRPr/>
          </a:p>
        </p:txBody>
      </p:sp>
      <p:sp>
        <p:nvSpPr>
          <p:cNvPr id="287" name="Google Shape;287;p16"/>
          <p:cNvSpPr txBox="1"/>
          <p:nvPr/>
        </p:nvSpPr>
        <p:spPr>
          <a:xfrm>
            <a:off x="4606" y="4124083"/>
            <a:ext cx="1220121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A86ED4"/>
                </a:solidFill>
                <a:latin typeface="Rubik"/>
                <a:ea typeface="Rubik"/>
                <a:cs typeface="Rubik"/>
                <a:sym typeface="Rubik"/>
              </a:rPr>
              <a:t>After </a:t>
            </a:r>
            <a:r>
              <a:rPr lang="en-US" sz="32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you settle into your comfy spot, focus on breathing in through your nose, out through your mouth.</a:t>
            </a:r>
            <a:endParaRPr/>
          </a:p>
        </p:txBody>
      </p:sp>
      <p:sp>
        <p:nvSpPr>
          <p:cNvPr id="288" name="Google Shape;288;p16"/>
          <p:cNvSpPr txBox="1"/>
          <p:nvPr/>
        </p:nvSpPr>
        <p:spPr>
          <a:xfrm>
            <a:off x="-9214" y="5767185"/>
            <a:ext cx="1220121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Rubik"/>
                <a:ea typeface="Rubik"/>
                <a:cs typeface="Rubik"/>
                <a:sym typeface="Rubik"/>
              </a:rPr>
              <a:t>Finally, </a:t>
            </a:r>
            <a:r>
              <a:rPr lang="en-US" sz="32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imagine your belly is a balloon. Fill up nice and        				  round before you exhale. Do this for 2 minutes.</a:t>
            </a:r>
            <a:endParaRPr/>
          </a:p>
        </p:txBody>
      </p:sp>
      <p:cxnSp>
        <p:nvCxnSpPr>
          <p:cNvPr id="289" name="Google Shape;289;p16"/>
          <p:cNvCxnSpPr/>
          <p:nvPr/>
        </p:nvCxnSpPr>
        <p:spPr>
          <a:xfrm>
            <a:off x="5613115" y="904126"/>
            <a:ext cx="770561" cy="0"/>
          </a:xfrm>
          <a:prstGeom prst="straightConnector1">
            <a:avLst/>
          </a:prstGeom>
          <a:noFill/>
          <a:ln cap="flat" cmpd="sng" w="28575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0" name="Google Shape;290;p16"/>
          <p:cNvCxnSpPr/>
          <p:nvPr/>
        </p:nvCxnSpPr>
        <p:spPr>
          <a:xfrm>
            <a:off x="5665567" y="2640886"/>
            <a:ext cx="770561" cy="0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1" name="Google Shape;291;p16"/>
          <p:cNvCxnSpPr/>
          <p:nvPr/>
        </p:nvCxnSpPr>
        <p:spPr>
          <a:xfrm>
            <a:off x="5665567" y="3802827"/>
            <a:ext cx="770561" cy="0"/>
          </a:xfrm>
          <a:prstGeom prst="straightConnector1">
            <a:avLst/>
          </a:prstGeom>
          <a:noFill/>
          <a:ln cap="flat" cmpd="sng" w="28575">
            <a:solidFill>
              <a:srgbClr val="00C7C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2" name="Google Shape;292;p16"/>
          <p:cNvCxnSpPr/>
          <p:nvPr/>
        </p:nvCxnSpPr>
        <p:spPr>
          <a:xfrm>
            <a:off x="5719933" y="5527497"/>
            <a:ext cx="770561" cy="0"/>
          </a:xfrm>
          <a:prstGeom prst="straightConnector1">
            <a:avLst/>
          </a:prstGeom>
          <a:noFill/>
          <a:ln cap="flat" cmpd="sng" w="28575">
            <a:solidFill>
              <a:srgbClr val="CC99F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3" name="Google Shape;29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8637" y="240727"/>
            <a:ext cx="1425845" cy="31214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text&#10;&#10;Description automatically generated" id="294" name="Google Shape;29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31333" y="125228"/>
            <a:ext cx="913128" cy="609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"/>
          <p:cNvSpPr/>
          <p:nvPr/>
        </p:nvSpPr>
        <p:spPr>
          <a:xfrm>
            <a:off x="47907" y="1422008"/>
            <a:ext cx="12018441" cy="5394960"/>
          </a:xfrm>
          <a:prstGeom prst="rect">
            <a:avLst/>
          </a:prstGeom>
          <a:solidFill>
            <a:srgbClr val="F2C2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hape&#10;&#10;Description automatically generated with low confidence" id="301" name="Google Shape;30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388229">
            <a:off x="3212227" y="1560243"/>
            <a:ext cx="779612" cy="779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t bubble with solid fill" id="302" name="Google Shape;30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945262">
            <a:off x="8700522" y="1529882"/>
            <a:ext cx="728475" cy="72847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7"/>
          <p:cNvSpPr txBox="1"/>
          <p:nvPr/>
        </p:nvSpPr>
        <p:spPr>
          <a:xfrm>
            <a:off x="3041033" y="1806653"/>
            <a:ext cx="669186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Think-Pair-Share</a:t>
            </a:r>
            <a:endParaRPr/>
          </a:p>
        </p:txBody>
      </p:sp>
      <p:cxnSp>
        <p:nvCxnSpPr>
          <p:cNvPr id="304" name="Google Shape;304;p17"/>
          <p:cNvCxnSpPr/>
          <p:nvPr/>
        </p:nvCxnSpPr>
        <p:spPr>
          <a:xfrm>
            <a:off x="5676900" y="2487496"/>
            <a:ext cx="2938409" cy="0"/>
          </a:xfrm>
          <a:prstGeom prst="straightConnector1">
            <a:avLst/>
          </a:prstGeom>
          <a:noFill/>
          <a:ln cap="flat" cmpd="sng" w="38100">
            <a:solidFill>
              <a:srgbClr val="C5FFF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05" name="Google Shape;305;p17"/>
          <p:cNvSpPr txBox="1"/>
          <p:nvPr/>
        </p:nvSpPr>
        <p:spPr>
          <a:xfrm>
            <a:off x="1140740" y="2735184"/>
            <a:ext cx="9836149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What do you know about well-being?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Remember, we learned about: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Mindfulness</a:t>
            </a:r>
            <a:endParaRPr/>
          </a:p>
          <a:p>
            <a:pPr indent="-4572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Gratitude</a:t>
            </a:r>
            <a:endParaRPr/>
          </a:p>
          <a:p>
            <a:pPr indent="-4572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Empathy</a:t>
            </a:r>
            <a:endParaRPr/>
          </a:p>
          <a:p>
            <a:pPr indent="-4572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Compassion</a:t>
            </a:r>
            <a:endParaRPr/>
          </a:p>
          <a:p>
            <a:pPr indent="-4572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Altruism</a:t>
            </a:r>
            <a:endParaRPr/>
          </a:p>
          <a:p>
            <a:pPr indent="-4572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Resilience</a:t>
            </a:r>
            <a:endParaRPr/>
          </a:p>
        </p:txBody>
      </p:sp>
      <p:sp>
        <p:nvSpPr>
          <p:cNvPr id="306" name="Google Shape;306;p17"/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 Walk Down Memory Lane</a:t>
            </a:r>
            <a:endParaRPr/>
          </a:p>
        </p:txBody>
      </p:sp>
      <p:pic>
        <p:nvPicPr>
          <p:cNvPr id="307" name="Google Shape;307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15136" y="2381300"/>
            <a:ext cx="2063173" cy="4244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058" y="696625"/>
            <a:ext cx="6826124" cy="993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text&#10;&#10;Description automatically generated" id="309" name="Google Shape;309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131333" y="125228"/>
            <a:ext cx="913128" cy="609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8"/>
          <p:cNvSpPr/>
          <p:nvPr/>
        </p:nvSpPr>
        <p:spPr>
          <a:xfrm>
            <a:off x="774620" y="843132"/>
            <a:ext cx="10813277" cy="5171735"/>
          </a:xfrm>
          <a:prstGeom prst="rect">
            <a:avLst/>
          </a:prstGeom>
          <a:solidFill>
            <a:srgbClr val="F2C2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8"/>
          <p:cNvSpPr txBox="1"/>
          <p:nvPr/>
        </p:nvSpPr>
        <p:spPr>
          <a:xfrm>
            <a:off x="134261" y="65429"/>
            <a:ext cx="669186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Reflection</a:t>
            </a:r>
            <a:endParaRPr/>
          </a:p>
        </p:txBody>
      </p:sp>
      <p:sp>
        <p:nvSpPr>
          <p:cNvPr id="316" name="Google Shape;316;p18"/>
          <p:cNvSpPr txBox="1"/>
          <p:nvPr/>
        </p:nvSpPr>
        <p:spPr>
          <a:xfrm>
            <a:off x="1320990" y="2222487"/>
            <a:ext cx="10013333" cy="2822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Write or draw about your experience promoting well-being.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57150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What did you notice about yourself?</a:t>
            </a:r>
            <a:endParaRPr/>
          </a:p>
          <a:p>
            <a:pPr indent="-57150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What did you notice about others?</a:t>
            </a:r>
            <a:endParaRPr/>
          </a:p>
          <a:p>
            <a:pPr indent="-571500" lvl="0" marL="5715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What more could you do to promote well-being?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encil outline" id="317" name="Google Shape;31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25306" y="1027432"/>
            <a:ext cx="841920" cy="841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bulb and pencil outline" id="318" name="Google Shape;31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187412">
            <a:off x="2668113" y="929704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8"/>
          <p:cNvSpPr txBox="1"/>
          <p:nvPr/>
        </p:nvSpPr>
        <p:spPr>
          <a:xfrm>
            <a:off x="2981072" y="968953"/>
            <a:ext cx="669186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Independent Writing</a:t>
            </a:r>
            <a:endParaRPr/>
          </a:p>
        </p:txBody>
      </p:sp>
      <p:cxnSp>
        <p:nvCxnSpPr>
          <p:cNvPr id="320" name="Google Shape;320;p18"/>
          <p:cNvCxnSpPr/>
          <p:nvPr/>
        </p:nvCxnSpPr>
        <p:spPr>
          <a:xfrm rot="10800000">
            <a:off x="6260099" y="1775087"/>
            <a:ext cx="3046190" cy="0"/>
          </a:xfrm>
          <a:prstGeom prst="straightConnector1">
            <a:avLst/>
          </a:prstGeom>
          <a:noFill/>
          <a:ln cap="flat" cmpd="sng" w="28575">
            <a:solidFill>
              <a:srgbClr val="C5FFF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321" name="Google Shape;32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058" y="696625"/>
            <a:ext cx="6826124" cy="99322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8"/>
          <p:cNvSpPr txBox="1"/>
          <p:nvPr/>
        </p:nvSpPr>
        <p:spPr>
          <a:xfrm>
            <a:off x="2178667" y="6090082"/>
            <a:ext cx="1001333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When we’re done, share with a partner!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black and white text&#10;&#10;Description automatically generated" id="323" name="Google Shape;323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131333" y="125228"/>
            <a:ext cx="913128" cy="609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19"/>
          <p:cNvPicPr preferRelativeResize="0"/>
          <p:nvPr/>
        </p:nvPicPr>
        <p:blipFill rotWithShape="1">
          <a:blip r:embed="rId3">
            <a:alphaModFix/>
          </a:blip>
          <a:srcRect b="0" l="0" r="0" t="87937"/>
          <a:stretch/>
        </p:blipFill>
        <p:spPr>
          <a:xfrm flipH="1" rot="10800000">
            <a:off x="167268" y="585423"/>
            <a:ext cx="3638734" cy="66843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9"/>
          <p:cNvSpPr txBox="1"/>
          <p:nvPr/>
        </p:nvSpPr>
        <p:spPr>
          <a:xfrm>
            <a:off x="134261" y="65429"/>
            <a:ext cx="669186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Reflection Sheet</a:t>
            </a:r>
            <a:endParaRPr/>
          </a:p>
        </p:txBody>
      </p:sp>
      <p:pic>
        <p:nvPicPr>
          <p:cNvPr id="331" name="Google Shape;33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8745" y="157976"/>
            <a:ext cx="6145867" cy="67000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black and white text&#10;&#10;Description automatically generated" id="332" name="Google Shape;332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31333" y="125228"/>
            <a:ext cx="913128" cy="609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/>
          <p:nvPr/>
        </p:nvSpPr>
        <p:spPr>
          <a:xfrm>
            <a:off x="0" y="451258"/>
            <a:ext cx="12192000" cy="757465"/>
          </a:xfrm>
          <a:prstGeom prst="rect">
            <a:avLst/>
          </a:prstGeom>
          <a:solidFill>
            <a:srgbClr val="00F8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317" y="2404459"/>
            <a:ext cx="314213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29434" y="2411802"/>
            <a:ext cx="314213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21450" y="1622033"/>
            <a:ext cx="2084385" cy="263823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1633216" y="462969"/>
            <a:ext cx="953209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Lesson PowerPoint Table of Contents</a:t>
            </a:r>
            <a:endParaRPr/>
          </a:p>
        </p:txBody>
      </p:sp>
      <p:sp>
        <p:nvSpPr>
          <p:cNvPr id="105" name="Google Shape;105;p2"/>
          <p:cNvSpPr txBox="1"/>
          <p:nvPr/>
        </p:nvSpPr>
        <p:spPr>
          <a:xfrm>
            <a:off x="-53206" y="2541808"/>
            <a:ext cx="4419600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Slides 3-14</a:t>
            </a:r>
            <a:endParaRPr/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What is resilience?</a:t>
            </a:r>
            <a:endParaRPr/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How is resilience shown?</a:t>
            </a:r>
            <a:endParaRPr/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Can we build resilience?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166527" y="2002729"/>
            <a:ext cx="467310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Lesson 14: The Road to Resilience</a:t>
            </a:r>
            <a:endParaRPr/>
          </a:p>
        </p:txBody>
      </p:sp>
      <p:sp>
        <p:nvSpPr>
          <p:cNvPr id="107" name="Google Shape;107;p2"/>
          <p:cNvSpPr txBox="1"/>
          <p:nvPr/>
        </p:nvSpPr>
        <p:spPr>
          <a:xfrm>
            <a:off x="7624775" y="2494451"/>
            <a:ext cx="4419600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Slides 15-21</a:t>
            </a:r>
            <a:endParaRPr/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Well-Being review</a:t>
            </a:r>
            <a:endParaRPr/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Well-Being reflection</a:t>
            </a:r>
            <a:endParaRPr/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Well-Being going forward</a:t>
            </a:r>
            <a:endParaRPr/>
          </a:p>
        </p:txBody>
      </p:sp>
      <p:sp>
        <p:nvSpPr>
          <p:cNvPr id="108" name="Google Shape;108;p2"/>
          <p:cNvSpPr txBox="1"/>
          <p:nvPr/>
        </p:nvSpPr>
        <p:spPr>
          <a:xfrm>
            <a:off x="7624775" y="1749635"/>
            <a:ext cx="471955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Lesson 15: Reflecting on and Celebrating Well-Being</a:t>
            </a:r>
            <a:endParaRPr/>
          </a:p>
        </p:txBody>
      </p:sp>
      <p:pic>
        <p:nvPicPr>
          <p:cNvPr descr="A black and white text&#10;&#10;Description automatically generated" id="109" name="Google Shape;10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76806" y="475064"/>
            <a:ext cx="968146" cy="645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0"/>
          <p:cNvSpPr/>
          <p:nvPr/>
        </p:nvSpPr>
        <p:spPr>
          <a:xfrm>
            <a:off x="774620" y="1163194"/>
            <a:ext cx="10813277" cy="5171735"/>
          </a:xfrm>
          <a:prstGeom prst="rect">
            <a:avLst/>
          </a:prstGeom>
          <a:solidFill>
            <a:srgbClr val="C5FF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8" name="Google Shape;338;p20"/>
          <p:cNvPicPr preferRelativeResize="0"/>
          <p:nvPr/>
        </p:nvPicPr>
        <p:blipFill rotWithShape="1">
          <a:blip r:embed="rId3">
            <a:alphaModFix/>
          </a:blip>
          <a:srcRect b="0" l="0" r="0"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0"/>
          <p:cNvSpPr txBox="1"/>
          <p:nvPr/>
        </p:nvSpPr>
        <p:spPr>
          <a:xfrm>
            <a:off x="134261" y="65429"/>
            <a:ext cx="669186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Share Out!</a:t>
            </a:r>
            <a:endParaRPr/>
          </a:p>
        </p:txBody>
      </p:sp>
      <p:sp>
        <p:nvSpPr>
          <p:cNvPr id="340" name="Google Shape;340;p20"/>
          <p:cNvSpPr txBox="1"/>
          <p:nvPr/>
        </p:nvSpPr>
        <p:spPr>
          <a:xfrm>
            <a:off x="1174591" y="2353074"/>
            <a:ext cx="10013333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What were your favorite activities?</a:t>
            </a:r>
            <a:endParaRPr/>
          </a:p>
          <a:p>
            <a:pPr indent="-3937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What is something new that you learned?</a:t>
            </a:r>
            <a:endParaRPr/>
          </a:p>
          <a:p>
            <a:pPr indent="-3937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Are you doing anything different now to care for your well-being?</a:t>
            </a:r>
            <a:endParaRPr/>
          </a:p>
          <a:p>
            <a:pPr indent="-3937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Are you helping others care for their well-being?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65481" y="5694805"/>
            <a:ext cx="1128341" cy="11129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pcorn black and white popcorn pieces clipart black and white ..." id="342" name="Google Shape;34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46482" y="1407143"/>
            <a:ext cx="333375" cy="285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pcorn black and white popcorn pieces clipart black and white ..." id="343" name="Google Shape;343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34799" y="1340157"/>
            <a:ext cx="390525" cy="4667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pcorn black and white popcorn pieces clipart black and white ..." id="344" name="Google Shape;344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59288" y="1445717"/>
            <a:ext cx="314325" cy="2667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pcorn black and white popcorn pieces clipart black and white ..." id="345" name="Google Shape;345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573613" y="1521443"/>
            <a:ext cx="285750" cy="342901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0"/>
          <p:cNvSpPr txBox="1"/>
          <p:nvPr/>
        </p:nvSpPr>
        <p:spPr>
          <a:xfrm>
            <a:off x="4102375" y="1473962"/>
            <a:ext cx="422369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Popcorn Thoughts</a:t>
            </a:r>
            <a:endParaRPr/>
          </a:p>
        </p:txBody>
      </p:sp>
      <p:pic>
        <p:nvPicPr>
          <p:cNvPr descr="Popcorn outline" id="347" name="Google Shape;347;p2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-999859">
            <a:off x="3591282" y="1352354"/>
            <a:ext cx="720129" cy="7201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text&#10;&#10;Description automatically generated" id="348" name="Google Shape;348;p2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131333" y="125228"/>
            <a:ext cx="913128" cy="609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1"/>
          <p:cNvSpPr/>
          <p:nvPr/>
        </p:nvSpPr>
        <p:spPr>
          <a:xfrm>
            <a:off x="210529" y="1289015"/>
            <a:ext cx="11667683" cy="3168891"/>
          </a:xfrm>
          <a:prstGeom prst="rect">
            <a:avLst/>
          </a:prstGeom>
          <a:solidFill>
            <a:srgbClr val="C5FF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1"/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Daily Action</a:t>
            </a:r>
            <a:endParaRPr/>
          </a:p>
        </p:txBody>
      </p:sp>
      <p:sp>
        <p:nvSpPr>
          <p:cNvPr descr="Popcorn outline" id="356" name="Google Shape;356;p21"/>
          <p:cNvSpPr/>
          <p:nvPr/>
        </p:nvSpPr>
        <p:spPr>
          <a:xfrm>
            <a:off x="4942438" y="1165685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Popcorn outline" id="357" name="Google Shape;357;p21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1"/>
          <p:cNvSpPr txBox="1"/>
          <p:nvPr/>
        </p:nvSpPr>
        <p:spPr>
          <a:xfrm>
            <a:off x="429276" y="2684422"/>
            <a:ext cx="11323117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Draw or write to show how you can add more well-being into your life at school, in your community, 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and at home.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encil outline" id="359" name="Google Shape;35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25306" y="1347494"/>
            <a:ext cx="841920" cy="841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bulb and pencil outline" id="360" name="Google Shape;36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187412">
            <a:off x="2714576" y="998864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21"/>
          <p:cNvSpPr txBox="1"/>
          <p:nvPr/>
        </p:nvSpPr>
        <p:spPr>
          <a:xfrm>
            <a:off x="2981072" y="1289015"/>
            <a:ext cx="669186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Independent Writing</a:t>
            </a:r>
            <a:endParaRPr/>
          </a:p>
        </p:txBody>
      </p:sp>
      <p:cxnSp>
        <p:nvCxnSpPr>
          <p:cNvPr id="362" name="Google Shape;362;p21"/>
          <p:cNvCxnSpPr/>
          <p:nvPr/>
        </p:nvCxnSpPr>
        <p:spPr>
          <a:xfrm rot="10800000">
            <a:off x="6260099" y="2095149"/>
            <a:ext cx="3046190" cy="0"/>
          </a:xfrm>
          <a:prstGeom prst="straightConnector1">
            <a:avLst/>
          </a:prstGeom>
          <a:noFill/>
          <a:ln cap="flat" cmpd="sng" w="28575">
            <a:solidFill>
              <a:srgbClr val="F2C23B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descr="A yellow hands making a heart shape&#10;&#10;Description automatically generated" id="363" name="Google Shape;363;p21"/>
          <p:cNvPicPr preferRelativeResize="0"/>
          <p:nvPr/>
        </p:nvPicPr>
        <p:blipFill rotWithShape="1">
          <a:blip r:embed="rId5">
            <a:alphaModFix/>
          </a:blip>
          <a:srcRect b="0" l="0" r="0" t="18569"/>
          <a:stretch/>
        </p:blipFill>
        <p:spPr>
          <a:xfrm>
            <a:off x="9095874" y="4326545"/>
            <a:ext cx="3154549" cy="2569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1"/>
          <p:cNvPicPr preferRelativeResize="0"/>
          <p:nvPr/>
        </p:nvPicPr>
        <p:blipFill rotWithShape="1">
          <a:blip r:embed="rId6">
            <a:alphaModFix/>
          </a:blip>
          <a:srcRect b="0" l="0" r="0"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text&#10;&#10;Description automatically generated" id="365" name="Google Shape;365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131333" y="125228"/>
            <a:ext cx="913128" cy="609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22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ack and white text&#10;&#10;Description automatically generated" id="372" name="Google Shape;37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77651" y="5351359"/>
            <a:ext cx="1995686" cy="1331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5380" y="1094165"/>
            <a:ext cx="7121236" cy="103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02361" y="5435180"/>
            <a:ext cx="4387273" cy="7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87725" y="1440526"/>
            <a:ext cx="6456026" cy="3780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06446" y="336178"/>
            <a:ext cx="3779102" cy="6855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text&#10;&#10;Description automatically generated" id="118" name="Google Shape;118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958583" y="229249"/>
            <a:ext cx="1027561" cy="685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3375" y="5170975"/>
            <a:ext cx="10917875" cy="232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/>
          <p:nvPr/>
        </p:nvSpPr>
        <p:spPr>
          <a:xfrm rot="2280000">
            <a:off x="8775305" y="1017433"/>
            <a:ext cx="371006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D966"/>
                </a:solidFill>
                <a:latin typeface="Play"/>
                <a:ea typeface="Play"/>
                <a:cs typeface="Play"/>
                <a:sym typeface="Play"/>
              </a:rPr>
              <a:t>Balloon Breathing</a:t>
            </a:r>
            <a:endParaRPr b="1" sz="3600">
              <a:solidFill>
                <a:srgbClr val="FFD966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1636709" y="73567"/>
            <a:ext cx="883170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92D050"/>
                </a:solidFill>
                <a:latin typeface="Rubik"/>
                <a:ea typeface="Rubik"/>
                <a:cs typeface="Rubik"/>
                <a:sym typeface="Rubik"/>
              </a:rPr>
              <a:t>First, </a:t>
            </a:r>
            <a:r>
              <a:rPr lang="en-US" sz="32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find a comfortable seat.</a:t>
            </a:r>
            <a:endParaRPr/>
          </a:p>
        </p:txBody>
      </p:sp>
      <p:sp>
        <p:nvSpPr>
          <p:cNvPr id="127" name="Google Shape;127;p4"/>
          <p:cNvSpPr txBox="1"/>
          <p:nvPr/>
        </p:nvSpPr>
        <p:spPr>
          <a:xfrm>
            <a:off x="2864517" y="1219782"/>
            <a:ext cx="703831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5A002"/>
                </a:solidFill>
                <a:latin typeface="Rubik"/>
                <a:ea typeface="Rubik"/>
                <a:cs typeface="Rubik"/>
                <a:sym typeface="Rubik"/>
              </a:rPr>
              <a:t>Then, </a:t>
            </a:r>
            <a:r>
              <a:rPr lang="en-US" sz="32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close your eyes or pick a spot on the floor to focus on.</a:t>
            </a:r>
            <a:endParaRPr/>
          </a:p>
        </p:txBody>
      </p:sp>
      <p:sp>
        <p:nvSpPr>
          <p:cNvPr id="128" name="Google Shape;128;p4"/>
          <p:cNvSpPr txBox="1"/>
          <p:nvPr/>
        </p:nvSpPr>
        <p:spPr>
          <a:xfrm>
            <a:off x="2433724" y="2944555"/>
            <a:ext cx="883170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B0AA"/>
                </a:solidFill>
                <a:latin typeface="Rubik"/>
                <a:ea typeface="Rubik"/>
                <a:cs typeface="Rubik"/>
                <a:sym typeface="Rubik"/>
              </a:rPr>
              <a:t>Next, </a:t>
            </a:r>
            <a:r>
              <a:rPr lang="en-US" sz="32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notice what you hear around you.</a:t>
            </a:r>
            <a:endParaRPr/>
          </a:p>
        </p:txBody>
      </p:sp>
      <p:sp>
        <p:nvSpPr>
          <p:cNvPr id="129" name="Google Shape;129;p4"/>
          <p:cNvSpPr txBox="1"/>
          <p:nvPr/>
        </p:nvSpPr>
        <p:spPr>
          <a:xfrm>
            <a:off x="4606" y="4124083"/>
            <a:ext cx="1220121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A86ED4"/>
                </a:solidFill>
                <a:latin typeface="Rubik"/>
                <a:ea typeface="Rubik"/>
                <a:cs typeface="Rubik"/>
                <a:sym typeface="Rubik"/>
              </a:rPr>
              <a:t>After </a:t>
            </a:r>
            <a:r>
              <a:rPr lang="en-US" sz="32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you settle into your comfy spot, focus on breathing in through your nose, out through your mouth.</a:t>
            </a:r>
            <a:endParaRPr/>
          </a:p>
        </p:txBody>
      </p:sp>
      <p:sp>
        <p:nvSpPr>
          <p:cNvPr id="130" name="Google Shape;130;p4"/>
          <p:cNvSpPr txBox="1"/>
          <p:nvPr/>
        </p:nvSpPr>
        <p:spPr>
          <a:xfrm>
            <a:off x="-9214" y="5767185"/>
            <a:ext cx="1220121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Rubik"/>
                <a:ea typeface="Rubik"/>
                <a:cs typeface="Rubik"/>
                <a:sym typeface="Rubik"/>
              </a:rPr>
              <a:t>Finally, </a:t>
            </a:r>
            <a:r>
              <a:rPr lang="en-US" sz="32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imagine your belly is a balloon. Fill up nice and        				  round before you exhale. Do this for 2 minutes.</a:t>
            </a:r>
            <a:endParaRPr/>
          </a:p>
        </p:txBody>
      </p:sp>
      <p:cxnSp>
        <p:nvCxnSpPr>
          <p:cNvPr id="131" name="Google Shape;131;p4"/>
          <p:cNvCxnSpPr/>
          <p:nvPr/>
        </p:nvCxnSpPr>
        <p:spPr>
          <a:xfrm>
            <a:off x="5613115" y="904126"/>
            <a:ext cx="770561" cy="0"/>
          </a:xfrm>
          <a:prstGeom prst="straightConnector1">
            <a:avLst/>
          </a:prstGeom>
          <a:noFill/>
          <a:ln cap="flat" cmpd="sng" w="28575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" name="Google Shape;132;p4"/>
          <p:cNvCxnSpPr/>
          <p:nvPr/>
        </p:nvCxnSpPr>
        <p:spPr>
          <a:xfrm>
            <a:off x="5665567" y="2640886"/>
            <a:ext cx="770561" cy="0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" name="Google Shape;133;p4"/>
          <p:cNvCxnSpPr/>
          <p:nvPr/>
        </p:nvCxnSpPr>
        <p:spPr>
          <a:xfrm>
            <a:off x="5665567" y="3802827"/>
            <a:ext cx="770561" cy="0"/>
          </a:xfrm>
          <a:prstGeom prst="straightConnector1">
            <a:avLst/>
          </a:prstGeom>
          <a:noFill/>
          <a:ln cap="flat" cmpd="sng" w="28575">
            <a:solidFill>
              <a:srgbClr val="00C7C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" name="Google Shape;134;p4"/>
          <p:cNvCxnSpPr/>
          <p:nvPr/>
        </p:nvCxnSpPr>
        <p:spPr>
          <a:xfrm>
            <a:off x="5719933" y="5527497"/>
            <a:ext cx="770561" cy="0"/>
          </a:xfrm>
          <a:prstGeom prst="straightConnector1">
            <a:avLst/>
          </a:prstGeom>
          <a:noFill/>
          <a:ln cap="flat" cmpd="sng" w="28575">
            <a:solidFill>
              <a:srgbClr val="CC99F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" name="Google Shape;13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8637" y="240727"/>
            <a:ext cx="1425845" cy="31214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text&#10;&#10;Description automatically generated" id="136" name="Google Shape;13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92051" y="123371"/>
            <a:ext cx="955592" cy="637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/>
          <p:nvPr/>
        </p:nvSpPr>
        <p:spPr>
          <a:xfrm>
            <a:off x="504760" y="1649636"/>
            <a:ext cx="10813277" cy="3264858"/>
          </a:xfrm>
          <a:prstGeom prst="rect">
            <a:avLst/>
          </a:prstGeom>
          <a:solidFill>
            <a:srgbClr val="C5FF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b="0" l="0" r="0"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 txBox="1"/>
          <p:nvPr/>
        </p:nvSpPr>
        <p:spPr>
          <a:xfrm>
            <a:off x="2959806" y="1716901"/>
            <a:ext cx="669186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Think-Pair-Share</a:t>
            </a:r>
            <a:endParaRPr/>
          </a:p>
        </p:txBody>
      </p:sp>
      <p:pic>
        <p:nvPicPr>
          <p:cNvPr descr="Shape&#10;&#10;Description automatically generated with low confidence" id="144" name="Google Shape;14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388229">
            <a:off x="3364896" y="1687018"/>
            <a:ext cx="530452" cy="530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t bubble with solid fill" id="145" name="Google Shape;14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945262">
            <a:off x="8718380" y="1730341"/>
            <a:ext cx="535108" cy="5351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p5"/>
          <p:cNvCxnSpPr/>
          <p:nvPr/>
        </p:nvCxnSpPr>
        <p:spPr>
          <a:xfrm>
            <a:off x="5763567" y="2400884"/>
            <a:ext cx="2938409" cy="0"/>
          </a:xfrm>
          <a:prstGeom prst="straightConnector1">
            <a:avLst/>
          </a:prstGeom>
          <a:noFill/>
          <a:ln cap="flat" cmpd="sng" w="28575">
            <a:solidFill>
              <a:srgbClr val="F2C23B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47" name="Google Shape;147;p5"/>
          <p:cNvSpPr txBox="1"/>
          <p:nvPr/>
        </p:nvSpPr>
        <p:spPr>
          <a:xfrm>
            <a:off x="67130" y="80986"/>
            <a:ext cx="669186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Review</a:t>
            </a:r>
            <a:endParaRPr/>
          </a:p>
        </p:txBody>
      </p:sp>
      <p:sp>
        <p:nvSpPr>
          <p:cNvPr id="148" name="Google Shape;148;p5"/>
          <p:cNvSpPr txBox="1"/>
          <p:nvPr/>
        </p:nvSpPr>
        <p:spPr>
          <a:xfrm>
            <a:off x="991947" y="2726189"/>
            <a:ext cx="11068050" cy="2000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What is empathy? What is compassion?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Have you had any new experiences with empathy or compassion?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black and white text&#10;&#10;Description automatically generated" id="149" name="Google Shape;149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146869" y="113549"/>
            <a:ext cx="913128" cy="609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6"/>
          <p:cNvPicPr preferRelativeResize="0"/>
          <p:nvPr/>
        </p:nvPicPr>
        <p:blipFill rotWithShape="1">
          <a:blip r:embed="rId3">
            <a:alphaModFix/>
          </a:blip>
          <a:srcRect b="0" l="0" r="0"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 txBox="1"/>
          <p:nvPr/>
        </p:nvSpPr>
        <p:spPr>
          <a:xfrm>
            <a:off x="134261" y="65429"/>
            <a:ext cx="1081327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Pete the Cat: I Love My White Shoes </a:t>
            </a:r>
            <a:r>
              <a:rPr b="1" i="1" lang="en-US" sz="2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by Eric Litwin</a:t>
            </a:r>
            <a:endParaRPr/>
          </a:p>
        </p:txBody>
      </p:sp>
      <p:sp>
        <p:nvSpPr>
          <p:cNvPr id="156" name="Google Shape;156;p6"/>
          <p:cNvSpPr txBox="1"/>
          <p:nvPr/>
        </p:nvSpPr>
        <p:spPr>
          <a:xfrm>
            <a:off x="1819457" y="6205734"/>
            <a:ext cx="1001333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As you watch, think about how Pete overcomes obstacles in the story.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6" title="Pete the Cat I Love My White Shoes | Animated Book | Read aloud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7883" y="821765"/>
            <a:ext cx="9456234" cy="53427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text&#10;&#10;Description automatically generated" id="158" name="Google Shape;15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46869" y="113549"/>
            <a:ext cx="913128" cy="609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/>
          <p:nvPr/>
        </p:nvSpPr>
        <p:spPr>
          <a:xfrm>
            <a:off x="1109663" y="2410584"/>
            <a:ext cx="9972674" cy="2554545"/>
          </a:xfrm>
          <a:prstGeom prst="rect">
            <a:avLst/>
          </a:prstGeom>
          <a:solidFill>
            <a:srgbClr val="C5FFF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How did Pete respond when he kept messing up his shoes?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Draw or write about a time something was hard but you kept on going!</a:t>
            </a:r>
            <a:endParaRPr/>
          </a:p>
        </p:txBody>
      </p:sp>
      <p:pic>
        <p:nvPicPr>
          <p:cNvPr descr="A picture containing text, blackboard&#10;&#10;Description automatically generated" id="165" name="Google Shape;16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096730">
            <a:off x="203427" y="5107614"/>
            <a:ext cx="1812472" cy="18124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stationary&#10;&#10;Description automatically generated" id="166" name="Google Shape;16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59845" y="4813982"/>
            <a:ext cx="1965110" cy="1965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7"/>
          <p:cNvPicPr preferRelativeResize="0"/>
          <p:nvPr/>
        </p:nvPicPr>
        <p:blipFill rotWithShape="1">
          <a:blip r:embed="rId5">
            <a:alphaModFix/>
          </a:blip>
          <a:srcRect b="0" l="0" r="0"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7"/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Reading Response</a:t>
            </a:r>
            <a:endParaRPr/>
          </a:p>
        </p:txBody>
      </p:sp>
      <p:pic>
        <p:nvPicPr>
          <p:cNvPr descr="Pencil outline" id="169" name="Google Shape;169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82282" y="1306290"/>
            <a:ext cx="841920" cy="841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ghtbulb and pencil outline" id="170" name="Google Shape;170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1187412">
            <a:off x="2471552" y="95766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7"/>
          <p:cNvSpPr txBox="1"/>
          <p:nvPr/>
        </p:nvSpPr>
        <p:spPr>
          <a:xfrm>
            <a:off x="2738048" y="1247811"/>
            <a:ext cx="669186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Independent Writing</a:t>
            </a:r>
            <a:endParaRPr/>
          </a:p>
        </p:txBody>
      </p:sp>
      <p:cxnSp>
        <p:nvCxnSpPr>
          <p:cNvPr id="172" name="Google Shape;172;p7"/>
          <p:cNvCxnSpPr/>
          <p:nvPr/>
        </p:nvCxnSpPr>
        <p:spPr>
          <a:xfrm rot="10800000">
            <a:off x="6017075" y="2053945"/>
            <a:ext cx="3046190" cy="0"/>
          </a:xfrm>
          <a:prstGeom prst="straightConnector1">
            <a:avLst/>
          </a:prstGeom>
          <a:noFill/>
          <a:ln cap="flat" cmpd="sng" w="28575">
            <a:solidFill>
              <a:srgbClr val="71FFE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descr="A black and white text&#10;&#10;Description automatically generated" id="173" name="Google Shape;173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146869" y="113549"/>
            <a:ext cx="913128" cy="609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8"/>
          <p:cNvPicPr preferRelativeResize="0"/>
          <p:nvPr/>
        </p:nvPicPr>
        <p:blipFill rotWithShape="1">
          <a:blip r:embed="rId3">
            <a:alphaModFix/>
          </a:blip>
          <a:srcRect b="0" l="0" r="0"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8"/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Share Out!</a:t>
            </a:r>
            <a:endParaRPr/>
          </a:p>
        </p:txBody>
      </p:sp>
      <p:sp>
        <p:nvSpPr>
          <p:cNvPr id="181" name="Google Shape;181;p8"/>
          <p:cNvSpPr txBox="1"/>
          <p:nvPr/>
        </p:nvSpPr>
        <p:spPr>
          <a:xfrm>
            <a:off x="327939" y="1797237"/>
            <a:ext cx="11765884" cy="2923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00F8A0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Can challenges or difficulties ever be good for us?</a:t>
            </a:r>
            <a:endParaRPr/>
          </a:p>
          <a:p>
            <a:pPr indent="-34290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00F8A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00F8A0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What does it mean to not give up?</a:t>
            </a:r>
            <a:endParaRPr/>
          </a:p>
          <a:p>
            <a:pPr indent="-34290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00F8A0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1E4E7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black and white text&#10;&#10;Description automatically generated" id="182" name="Google Shape;18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96212" y="204204"/>
            <a:ext cx="913128" cy="609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"/>
          <p:cNvSpPr/>
          <p:nvPr/>
        </p:nvSpPr>
        <p:spPr>
          <a:xfrm>
            <a:off x="778880" y="4009481"/>
            <a:ext cx="10634240" cy="2428570"/>
          </a:xfrm>
          <a:prstGeom prst="rect">
            <a:avLst/>
          </a:prstGeom>
          <a:solidFill>
            <a:srgbClr val="C5FF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9"/>
          <p:cNvSpPr txBox="1"/>
          <p:nvPr/>
        </p:nvSpPr>
        <p:spPr>
          <a:xfrm>
            <a:off x="2864037" y="4102143"/>
            <a:ext cx="669186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Think-Pair-Share</a:t>
            </a:r>
            <a:endParaRPr/>
          </a:p>
        </p:txBody>
      </p:sp>
      <p:pic>
        <p:nvPicPr>
          <p:cNvPr descr="Shape&#10;&#10;Description automatically generated with low confidence" id="189" name="Google Shape;18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388229">
            <a:off x="3212560" y="4037681"/>
            <a:ext cx="530452" cy="530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t bubble with solid fill" id="190" name="Google Shape;19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945262">
            <a:off x="8587232" y="4076362"/>
            <a:ext cx="535108" cy="5351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Google Shape;191;p9"/>
          <p:cNvCxnSpPr/>
          <p:nvPr/>
        </p:nvCxnSpPr>
        <p:spPr>
          <a:xfrm>
            <a:off x="5729046" y="4863532"/>
            <a:ext cx="2938409" cy="0"/>
          </a:xfrm>
          <a:prstGeom prst="straightConnector1">
            <a:avLst/>
          </a:prstGeom>
          <a:noFill/>
          <a:ln cap="flat" cmpd="sng" w="28575">
            <a:solidFill>
              <a:srgbClr val="F2C23B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92" name="Google Shape;192;p9"/>
          <p:cNvSpPr txBox="1"/>
          <p:nvPr/>
        </p:nvSpPr>
        <p:spPr>
          <a:xfrm>
            <a:off x="119776" y="2788033"/>
            <a:ext cx="1174382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noun</a:t>
            </a:r>
            <a:endParaRPr sz="24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Definition: </a:t>
            </a:r>
            <a:r>
              <a:rPr lang="en-US" sz="2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trying our best, even when things are difficult.</a:t>
            </a:r>
            <a:endParaRPr/>
          </a:p>
        </p:txBody>
      </p:sp>
      <p:sp>
        <p:nvSpPr>
          <p:cNvPr id="193" name="Google Shape;193;p9"/>
          <p:cNvSpPr txBox="1"/>
          <p:nvPr/>
        </p:nvSpPr>
        <p:spPr>
          <a:xfrm>
            <a:off x="1001272" y="5231381"/>
            <a:ext cx="10406304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Use your drawing/writing to use the word resilience or resilient in a sentence.</a:t>
            </a:r>
            <a:endParaRPr/>
          </a:p>
        </p:txBody>
      </p:sp>
      <p:pic>
        <p:nvPicPr>
          <p:cNvPr id="194" name="Google Shape;194;p9"/>
          <p:cNvPicPr preferRelativeResize="0"/>
          <p:nvPr/>
        </p:nvPicPr>
        <p:blipFill rotWithShape="1">
          <a:blip r:embed="rId5">
            <a:alphaModFix/>
          </a:blip>
          <a:srcRect b="0" l="0" r="0"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9"/>
          <p:cNvSpPr txBox="1"/>
          <p:nvPr/>
        </p:nvSpPr>
        <p:spPr>
          <a:xfrm>
            <a:off x="0" y="52842"/>
            <a:ext cx="669186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What is “Resilience”?</a:t>
            </a:r>
            <a:endParaRPr/>
          </a:p>
        </p:txBody>
      </p:sp>
      <p:pic>
        <p:nvPicPr>
          <p:cNvPr id="196" name="Google Shape;196;p9"/>
          <p:cNvPicPr preferRelativeResize="0"/>
          <p:nvPr/>
        </p:nvPicPr>
        <p:blipFill rotWithShape="1">
          <a:blip r:embed="rId6">
            <a:alphaModFix/>
          </a:blip>
          <a:srcRect b="53319" l="0" r="0" t="0"/>
          <a:stretch/>
        </p:blipFill>
        <p:spPr>
          <a:xfrm>
            <a:off x="119776" y="925153"/>
            <a:ext cx="6851753" cy="1154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9"/>
          <p:cNvPicPr preferRelativeResize="0"/>
          <p:nvPr/>
        </p:nvPicPr>
        <p:blipFill rotWithShape="1">
          <a:blip r:embed="rId6">
            <a:alphaModFix/>
          </a:blip>
          <a:srcRect b="2246" l="0" r="45256" t="69704"/>
          <a:stretch/>
        </p:blipFill>
        <p:spPr>
          <a:xfrm>
            <a:off x="143371" y="2117032"/>
            <a:ext cx="2915464" cy="5391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text&#10;&#10;Description automatically generated" id="198" name="Google Shape;198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146869" y="113549"/>
            <a:ext cx="913128" cy="609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2022-12-19T16:28:41Z</dcterms:created>
  <dc:creator>Kristin Cowgill</dc:creator>
</cp:coreProperties>
</file>