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Play"/>
      <p:regular r:id="rId32"/>
      <p:bold r:id="rId33"/>
    </p:embeddedFont>
    <p:embeddedFont>
      <p:font typeface="Rubik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jjvcGXpvNwUhWPXziQEAC/Kgn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lay-bold.fntdata"/><Relationship Id="rId10" Type="http://schemas.openxmlformats.org/officeDocument/2006/relationships/slide" Target="slides/slide6.xml"/><Relationship Id="rId32" Type="http://schemas.openxmlformats.org/officeDocument/2006/relationships/font" Target="fonts/Play-regular.fntdata"/><Relationship Id="rId13" Type="http://schemas.openxmlformats.org/officeDocument/2006/relationships/slide" Target="slides/slide9.xml"/><Relationship Id="rId35" Type="http://schemas.openxmlformats.org/officeDocument/2006/relationships/font" Target="fonts/Rubik-bold.fntdata"/><Relationship Id="rId12" Type="http://schemas.openxmlformats.org/officeDocument/2006/relationships/slide" Target="slides/slide8.xml"/><Relationship Id="rId34" Type="http://schemas.openxmlformats.org/officeDocument/2006/relationships/font" Target="fonts/Rubik-regular.fntdata"/><Relationship Id="rId15" Type="http://schemas.openxmlformats.org/officeDocument/2006/relationships/slide" Target="slides/slide11.xml"/><Relationship Id="rId37" Type="http://schemas.openxmlformats.org/officeDocument/2006/relationships/font" Target="fonts/Rubik-boldItalic.fntdata"/><Relationship Id="rId14" Type="http://schemas.openxmlformats.org/officeDocument/2006/relationships/slide" Target="slides/slide10.xml"/><Relationship Id="rId36" Type="http://schemas.openxmlformats.org/officeDocument/2006/relationships/font" Target="fonts/Rubik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customschemas.google.com/relationships/presentationmetadata" Target="meta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 Note: Lead your students to try to get to the word “purpose.” Having a sense of purpose, like we saw in the Sparsh Shah video, feeds resilience</a:t>
            </a:r>
            <a:endParaRPr/>
          </a:p>
        </p:txBody>
      </p:sp>
      <p:sp>
        <p:nvSpPr>
          <p:cNvPr id="250" name="Google Shape;25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Teacher note: </a:t>
            </a:r>
            <a:r>
              <a:rPr lang="en-US"/>
              <a:t>At each station you can have: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 large piece of chart paper for students to add to the same paper (may want to use sticky notes to reuse the chart paper)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provide paper for each student so they can do their own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get creative! For example, for station 1 they can paint a picture, station 2 they can act out helping others, for station 3 they can retell a time where they had a problem and needed help</a:t>
            </a:r>
            <a:endParaRPr/>
          </a:p>
        </p:txBody>
      </p:sp>
      <p:sp>
        <p:nvSpPr>
          <p:cNvPr id="262" name="Google Shape;26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Teacher Note: </a:t>
            </a:r>
            <a:r>
              <a:rPr lang="en-US"/>
              <a:t>A printable version of this sheet can be found in the lesson package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9" Type="http://schemas.openxmlformats.org/officeDocument/2006/relationships/image" Target="../media/image12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10" Type="http://schemas.openxmlformats.org/officeDocument/2006/relationships/image" Target="../media/image3.png"/><Relationship Id="rId9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2.jp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5.png"/><Relationship Id="rId7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42.png"/><Relationship Id="rId6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3.png"/><Relationship Id="rId4" Type="http://schemas.openxmlformats.org/officeDocument/2006/relationships/image" Target="../media/image42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0" Type="http://schemas.openxmlformats.org/officeDocument/2006/relationships/image" Target="../media/image3.png"/><Relationship Id="rId9" Type="http://schemas.openxmlformats.org/officeDocument/2006/relationships/image" Target="../media/image42.png"/><Relationship Id="rId5" Type="http://schemas.openxmlformats.org/officeDocument/2006/relationships/image" Target="../media/image25.png"/><Relationship Id="rId6" Type="http://schemas.openxmlformats.org/officeDocument/2006/relationships/image" Target="../media/image24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52.png"/><Relationship Id="rId6" Type="http://schemas.openxmlformats.org/officeDocument/2006/relationships/image" Target="../media/image42.png"/><Relationship Id="rId7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png"/><Relationship Id="rId4" Type="http://schemas.openxmlformats.org/officeDocument/2006/relationships/image" Target="../media/image42.png"/><Relationship Id="rId5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Relationship Id="rId4" Type="http://schemas.openxmlformats.org/officeDocument/2006/relationships/image" Target="../media/image55.png"/><Relationship Id="rId5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png"/><Relationship Id="rId4" Type="http://schemas.openxmlformats.org/officeDocument/2006/relationships/image" Target="../media/image42.png"/><Relationship Id="rId5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39.jp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text on a white background&#10;&#10;Description automatically generated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1091" y="122470"/>
            <a:ext cx="775786" cy="77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7466" y="4141974"/>
            <a:ext cx="1577067" cy="186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3868" y="3429000"/>
            <a:ext cx="4544264" cy="43061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7628" y="280089"/>
            <a:ext cx="4036741" cy="46054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1060" y="6427024"/>
            <a:ext cx="7069873" cy="195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95" name="Google Shape;9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78837" y="200086"/>
            <a:ext cx="8763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96" name="Google Shape;9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31620" y="1056741"/>
            <a:ext cx="7938653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1090957" y="2548221"/>
            <a:ext cx="1001333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adversity? Can you think of any examples?</a:t>
            </a:r>
            <a:endParaRPr/>
          </a:p>
          <a:p>
            <a:pPr indent="-3683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does the definition of resilience relate to the video we watched?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903" y="5330283"/>
            <a:ext cx="1497920" cy="1477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08" name="Google Shape;20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6482" y="1407143"/>
            <a:ext cx="333375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09" name="Google Shape;20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4799" y="1340157"/>
            <a:ext cx="390525" cy="466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10" name="Google Shape;21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59288" y="1445717"/>
            <a:ext cx="314325" cy="26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11" name="Google Shape;21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73613" y="1521443"/>
            <a:ext cx="285750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Popcorn Thoughts</a:t>
            </a:r>
            <a:endParaRPr/>
          </a:p>
        </p:txBody>
      </p:sp>
      <p:pic>
        <p:nvPicPr>
          <p:cNvPr descr="Popcorn outline" id="213" name="Google Shape;21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999859">
            <a:off x="3591282" y="1352354"/>
            <a:ext cx="720129" cy="720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214" name="Google Shape;21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134261" y="65429"/>
            <a:ext cx="10813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Movie Scenario</a:t>
            </a:r>
            <a:endParaRPr b="1" i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21" name="Google Shape;221;p11" title="I Am Moana (Song of the Ancestors) (From &quot;Moana&quot;/Sing-Along)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990" y="939677"/>
            <a:ext cx="9942019" cy="5617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222" name="Google Shape;22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Movie Scenario Discussion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213058" y="997119"/>
            <a:ext cx="11765884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1. We often want to “runaway” from our problems or challenges. Why is this a natural response to any challenges?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2. Why is “running away” from problems an unhealthy way of coping with challenges?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3. Resiliency means to change yourself by stepping outside of your comfort zone and growing from that experience. How does Moana embrace her uncomfortable emotions and feelings?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4. What is the main lesson from this video that you can take away and apply in your life?</a:t>
            </a:r>
            <a:endParaRPr/>
          </a:p>
        </p:txBody>
      </p:sp>
      <p:pic>
        <p:nvPicPr>
          <p:cNvPr descr="A black and white text&#10;&#10;Description automatically generated" id="231" name="Google Shape;2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3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3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do you think?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798969" y="1017797"/>
            <a:ext cx="990620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Do you think that you can build resilience or become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more resilient? </a:t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row Right with solid fill" id="240" name="Google Shape;2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313851">
            <a:off x="2593049" y="189666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241" name="Google Shape;2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80416">
            <a:off x="8831563" y="174866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up sign with solid fill" id="242" name="Google Shape;24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8282" y="2696737"/>
            <a:ext cx="2906430" cy="2906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Down with solid fill" id="243" name="Google Shape;24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0726" y="2983613"/>
            <a:ext cx="2619554" cy="261955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798969" y="5840203"/>
            <a:ext cx="27265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If not, why?</a:t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 txBox="1"/>
          <p:nvPr/>
        </p:nvSpPr>
        <p:spPr>
          <a:xfrm>
            <a:off x="8408210" y="5840203"/>
            <a:ext cx="27265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If so, how?</a:t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246" name="Google Shape;24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/>
          <p:nvPr/>
        </p:nvSpPr>
        <p:spPr>
          <a:xfrm>
            <a:off x="185853" y="2787236"/>
            <a:ext cx="11820292" cy="1464527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Yes You Can!</a:t>
            </a:r>
            <a:endParaRPr/>
          </a:p>
        </p:txBody>
      </p:sp>
      <p:pic>
        <p:nvPicPr>
          <p:cNvPr descr="Thumbs up sign with solid fill" id="255" name="Google Shape;2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8484" y="523294"/>
            <a:ext cx="3005067" cy="23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 txBox="1"/>
          <p:nvPr/>
        </p:nvSpPr>
        <p:spPr>
          <a:xfrm>
            <a:off x="456363" y="3068707"/>
            <a:ext cx="1145769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 can build resilience!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-122665" y="4515631"/>
            <a:ext cx="1243732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Through practice, believing in yourself, and letting others help you, </a:t>
            </a:r>
            <a:endParaRPr sz="2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 can become more resilient! </a:t>
            </a:r>
            <a:endParaRPr sz="2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Can you think of anything else that can help you be more resilient?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258" name="Google Shape;25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5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Station Rotations</a:t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177457" y="887395"/>
            <a:ext cx="3870436" cy="5663742"/>
          </a:xfrm>
          <a:prstGeom prst="rect">
            <a:avLst/>
          </a:prstGeom>
          <a:noFill/>
          <a:ln cap="flat" cmpd="sng" w="38100">
            <a:solidFill>
              <a:srgbClr val="F2C2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4160782" y="887395"/>
            <a:ext cx="3870436" cy="5663742"/>
          </a:xfrm>
          <a:prstGeom prst="rect">
            <a:avLst/>
          </a:prstGeom>
          <a:noFill/>
          <a:ln cap="flat" cmpd="sng" w="38100">
            <a:solidFill>
              <a:srgbClr val="97FF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8144107" y="887395"/>
            <a:ext cx="3870436" cy="5663742"/>
          </a:xfrm>
          <a:prstGeom prst="rect">
            <a:avLst/>
          </a:prstGeom>
          <a:noFill/>
          <a:ln cap="flat" cmpd="sng" w="38100">
            <a:solidFill>
              <a:srgbClr val="FF8F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 txBox="1"/>
          <p:nvPr/>
        </p:nvSpPr>
        <p:spPr>
          <a:xfrm>
            <a:off x="537324" y="887395"/>
            <a:ext cx="31507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One Good Thing</a:t>
            </a:r>
            <a:endParaRPr/>
          </a:p>
        </p:txBody>
      </p:sp>
      <p:sp>
        <p:nvSpPr>
          <p:cNvPr id="270" name="Google Shape;270;p15"/>
          <p:cNvSpPr txBox="1"/>
          <p:nvPr/>
        </p:nvSpPr>
        <p:spPr>
          <a:xfrm>
            <a:off x="222354" y="5630000"/>
            <a:ext cx="377888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Station 1: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gratitude and write down one good thing that happened or you noticed this week. </a:t>
            </a:r>
            <a:endParaRPr i="1" sz="1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160781" y="887395"/>
            <a:ext cx="38704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 am kind, or help others by…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4158151" y="5487876"/>
            <a:ext cx="37788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Station 2: 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empathy, compassion and altruism—how do you make a difference for others? Write down one idea. </a:t>
            </a:r>
            <a:endParaRPr i="1" sz="1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8223388" y="887395"/>
            <a:ext cx="38704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If I have a problem, I can go to…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8223388" y="5507162"/>
            <a:ext cx="37788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Station 3: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have a problem or a big worry, write down someone you could go to for help (for example, a parent or coach). </a:t>
            </a:r>
            <a:endParaRPr i="1" sz="1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descr="A black and white text&#10;&#10;Description automatically generated" id="275" name="Google Shape;27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6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6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212920" y="1409048"/>
            <a:ext cx="11765884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did that activity go for you?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Were there any new ideas or connections that you made?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Do you think it is important to build resilience? Why or why not?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284" name="Google Shape;28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9113" y="5213886"/>
            <a:ext cx="7337502" cy="149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1250" y="1451702"/>
            <a:ext cx="2849496" cy="368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3" y="315531"/>
            <a:ext cx="3524250" cy="6516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17"/>
          <p:cNvCxnSpPr/>
          <p:nvPr/>
        </p:nvCxnSpPr>
        <p:spPr>
          <a:xfrm>
            <a:off x="2401565" y="1137424"/>
            <a:ext cx="7121236" cy="0"/>
          </a:xfrm>
          <a:prstGeom prst="straightConnector1">
            <a:avLst/>
          </a:prstGeom>
          <a:noFill/>
          <a:ln cap="flat" cmpd="sng" w="57150">
            <a:solidFill>
              <a:srgbClr val="F2C23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7"/>
          <p:cNvCxnSpPr/>
          <p:nvPr/>
        </p:nvCxnSpPr>
        <p:spPr>
          <a:xfrm>
            <a:off x="3893634" y="5118011"/>
            <a:ext cx="4404731" cy="0"/>
          </a:xfrm>
          <a:prstGeom prst="straightConnector1">
            <a:avLst/>
          </a:prstGeom>
          <a:noFill/>
          <a:ln cap="flat" cmpd="sng" w="38100">
            <a:solidFill>
              <a:srgbClr val="71FFE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ack and white text&#10;&#10;Description automatically generated" id="294" name="Google Shape;29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966"/>
                </a:solidFill>
                <a:latin typeface="Play"/>
                <a:ea typeface="Play"/>
                <a:cs typeface="Play"/>
                <a:sym typeface="Play"/>
              </a:rPr>
              <a:t>Balloon Breathing</a:t>
            </a:r>
            <a:endParaRPr b="1" sz="3600">
              <a:solidFill>
                <a:srgbClr val="FFD96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2D050"/>
                </a:solidFill>
                <a:latin typeface="Rubik"/>
                <a:ea typeface="Rubik"/>
                <a:cs typeface="Rubik"/>
                <a:sym typeface="Rubik"/>
              </a:rPr>
              <a:t>First,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find a comfortable seat.</a:t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A002"/>
                </a:solidFill>
                <a:latin typeface="Rubik"/>
                <a:ea typeface="Rubik"/>
                <a:cs typeface="Rubik"/>
                <a:sym typeface="Rubik"/>
              </a:rPr>
              <a:t>Then,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close your eyes or pick a spot on the floor to focus on.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AA"/>
                </a:solidFill>
                <a:latin typeface="Rubik"/>
                <a:ea typeface="Rubik"/>
                <a:cs typeface="Rubik"/>
                <a:sym typeface="Rubik"/>
              </a:rPr>
              <a:t>Next,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notice what you hear around you.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86ED4"/>
                </a:solidFill>
                <a:latin typeface="Rubik"/>
                <a:ea typeface="Rubik"/>
                <a:cs typeface="Rubik"/>
                <a:sym typeface="Rubik"/>
              </a:rPr>
              <a:t>After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you settle into your comfy spot, focus on breathing in through your nose, out through your mouth.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</a:rPr>
              <a:t>Finally,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imagine your belly is a balloon. Fill up nice and        				  round before you exhale. Do this for 2 minutes.</a:t>
            </a:r>
            <a:endParaRPr/>
          </a:p>
        </p:txBody>
      </p:sp>
      <p:cxnSp>
        <p:nvCxnSpPr>
          <p:cNvPr id="306" name="Google Shape;306;p18"/>
          <p:cNvCxnSpPr/>
          <p:nvPr/>
        </p:nvCxnSpPr>
        <p:spPr>
          <a:xfrm>
            <a:off x="5613115" y="90412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8"/>
          <p:cNvCxnSpPr/>
          <p:nvPr/>
        </p:nvCxnSpPr>
        <p:spPr>
          <a:xfrm>
            <a:off x="5665567" y="264088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8"/>
          <p:cNvCxnSpPr/>
          <p:nvPr/>
        </p:nvCxnSpPr>
        <p:spPr>
          <a:xfrm>
            <a:off x="5665567" y="380282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00C7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18"/>
          <p:cNvCxnSpPr/>
          <p:nvPr/>
        </p:nvCxnSpPr>
        <p:spPr>
          <a:xfrm>
            <a:off x="5719933" y="552749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CC99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0" name="Google Shape;3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37" y="240727"/>
            <a:ext cx="1425845" cy="3121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11" name="Google Shape;3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/>
          <p:nvPr/>
        </p:nvSpPr>
        <p:spPr>
          <a:xfrm>
            <a:off x="47907" y="1422008"/>
            <a:ext cx="12018441" cy="5394960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318" name="Google Shape;3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88229">
            <a:off x="3212227" y="1560243"/>
            <a:ext cx="779612" cy="779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bubble with solid fill" id="319" name="Google Shape;3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5262">
            <a:off x="8700522" y="1529882"/>
            <a:ext cx="728475" cy="7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9"/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/>
          </a:p>
        </p:txBody>
      </p:sp>
      <p:cxnSp>
        <p:nvCxnSpPr>
          <p:cNvPr id="321" name="Google Shape;321;p19"/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noFill/>
          <a:ln cap="flat" cmpd="sng" w="38100">
            <a:solidFill>
              <a:srgbClr val="C5FF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2" name="Google Shape;322;p19"/>
          <p:cNvSpPr txBox="1"/>
          <p:nvPr/>
        </p:nvSpPr>
        <p:spPr>
          <a:xfrm>
            <a:off x="415910" y="2967501"/>
            <a:ext cx="983614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do you know about well-being?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Remember, we learned about: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Mindfulness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Gratitude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Empathy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Compassion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Altruism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Resilience</a:t>
            </a:r>
            <a:endParaRPr/>
          </a:p>
        </p:txBody>
      </p:sp>
      <p:sp>
        <p:nvSpPr>
          <p:cNvPr id="323" name="Google Shape;323;p19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Walk Down Memory Lane</a:t>
            </a:r>
            <a:endParaRPr/>
          </a:p>
        </p:txBody>
      </p:sp>
      <p:pic>
        <p:nvPicPr>
          <p:cNvPr id="324" name="Google Shape;32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5136" y="2381300"/>
            <a:ext cx="2063173" cy="424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26" name="Google Shape;326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7988" y="1622033"/>
            <a:ext cx="2084385" cy="2638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47625" y="2581292"/>
            <a:ext cx="44196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Slides 3-16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resilience?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is resilience shown?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Can we build resilience?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166527" y="2002729"/>
            <a:ext cx="4673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Lesson 14: The Road to Resilience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7624775" y="2658031"/>
            <a:ext cx="44196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Slides 17-26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review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reflection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going forward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7624775" y="1604493"/>
            <a:ext cx="47195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Lesson 15: Reflecting on and Celebrating Well-Being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Lesson PowerPoint Table of Contents</a:t>
            </a:r>
            <a:endParaRPr/>
          </a:p>
        </p:txBody>
      </p:sp>
      <p:cxnSp>
        <p:nvCxnSpPr>
          <p:cNvPr id="108" name="Google Shape;108;p2"/>
          <p:cNvCxnSpPr/>
          <p:nvPr/>
        </p:nvCxnSpPr>
        <p:spPr>
          <a:xfrm>
            <a:off x="827039" y="2365863"/>
            <a:ext cx="3053585" cy="0"/>
          </a:xfrm>
          <a:prstGeom prst="straightConnector1">
            <a:avLst/>
          </a:prstGeom>
          <a:noFill/>
          <a:ln cap="flat" cmpd="sng" w="28575">
            <a:solidFill>
              <a:srgbClr val="F2C23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2"/>
          <p:cNvCxnSpPr/>
          <p:nvPr/>
        </p:nvCxnSpPr>
        <p:spPr>
          <a:xfrm>
            <a:off x="8457761" y="2299315"/>
            <a:ext cx="3053585" cy="0"/>
          </a:xfrm>
          <a:prstGeom prst="straightConnector1">
            <a:avLst/>
          </a:prstGeom>
          <a:noFill/>
          <a:ln cap="flat" cmpd="sng" w="28575">
            <a:solidFill>
              <a:srgbClr val="F2C23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ack and white text&#10;&#10;Description automatically generated"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9253" y="516762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/>
          <p:nvPr/>
        </p:nvSpPr>
        <p:spPr>
          <a:xfrm>
            <a:off x="774620" y="843132"/>
            <a:ext cx="10813277" cy="479073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Reflection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1051502" y="2278243"/>
            <a:ext cx="10013333" cy="282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Write or draw about your experience promoting well-being.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did you notice about yourself?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did you notice about others?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more could you do to promote well-being?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 outline" id="334" name="Google Shape;3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5306" y="1027432"/>
            <a:ext cx="841920" cy="841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pencil outline" id="335" name="Google Shape;33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7412">
            <a:off x="2714576" y="67880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2981072" y="968953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Independent Writing</a:t>
            </a:r>
            <a:endParaRPr/>
          </a:p>
        </p:txBody>
      </p:sp>
      <p:cxnSp>
        <p:nvCxnSpPr>
          <p:cNvPr id="337" name="Google Shape;337;p20"/>
          <p:cNvCxnSpPr/>
          <p:nvPr/>
        </p:nvCxnSpPr>
        <p:spPr>
          <a:xfrm rot="10800000">
            <a:off x="6260099" y="1775087"/>
            <a:ext cx="3046190" cy="0"/>
          </a:xfrm>
          <a:prstGeom prst="straightConnector1">
            <a:avLst/>
          </a:prstGeom>
          <a:noFill/>
          <a:ln cap="flat" cmpd="sng" w="28575">
            <a:solidFill>
              <a:srgbClr val="C5FF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38" name="Google Shape;33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2076447" y="5857765"/>
            <a:ext cx="10013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When we’re done, share with a partner!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340" name="Google Shape;34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 txBox="1"/>
          <p:nvPr/>
        </p:nvSpPr>
        <p:spPr>
          <a:xfrm>
            <a:off x="217895" y="7472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Reflection Sheet</a:t>
            </a:r>
            <a:endParaRPr/>
          </a:p>
        </p:txBody>
      </p:sp>
      <p:pic>
        <p:nvPicPr>
          <p:cNvPr id="347" name="Google Shape;3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312" y="141696"/>
            <a:ext cx="5648171" cy="65672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8" name="Google Shape;34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81058" y="656557"/>
            <a:ext cx="3722368" cy="49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49" name="Google Shape;34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"/>
          <p:cNvSpPr/>
          <p:nvPr/>
        </p:nvSpPr>
        <p:spPr>
          <a:xfrm>
            <a:off x="774618" y="1079521"/>
            <a:ext cx="10813277" cy="517173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356" name="Google Shape;356;p22"/>
          <p:cNvSpPr txBox="1"/>
          <p:nvPr/>
        </p:nvSpPr>
        <p:spPr>
          <a:xfrm>
            <a:off x="1174591" y="2250855"/>
            <a:ext cx="1001333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were your favorite activities?</a:t>
            </a:r>
            <a:endParaRPr/>
          </a:p>
          <a:p>
            <a:pPr indent="-393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something new that you learned?</a:t>
            </a:r>
            <a:endParaRPr/>
          </a:p>
          <a:p>
            <a:pPr indent="-393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Are you doing anything different now to care for your well-being?</a:t>
            </a:r>
            <a:endParaRPr/>
          </a:p>
          <a:p>
            <a:pPr indent="-393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Are you helping others care for their well-being?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5481" y="5694805"/>
            <a:ext cx="1128341" cy="1112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58" name="Google Shape;35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6482" y="1407143"/>
            <a:ext cx="333375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59" name="Google Shape;35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4799" y="1340157"/>
            <a:ext cx="390525" cy="466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60" name="Google Shape;36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59288" y="1445717"/>
            <a:ext cx="314325" cy="26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61" name="Google Shape;36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3613" y="1521443"/>
            <a:ext cx="285750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2"/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Popcorn Thoughts</a:t>
            </a:r>
            <a:endParaRPr/>
          </a:p>
        </p:txBody>
      </p:sp>
      <p:pic>
        <p:nvPicPr>
          <p:cNvPr descr="Popcorn outline" id="363" name="Google Shape;363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999859">
            <a:off x="3591282" y="1352354"/>
            <a:ext cx="720129" cy="72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65" name="Google Shape;365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"/>
          <p:cNvSpPr/>
          <p:nvPr/>
        </p:nvSpPr>
        <p:spPr>
          <a:xfrm>
            <a:off x="486070" y="843132"/>
            <a:ext cx="11101827" cy="3220271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Daily Action</a:t>
            </a:r>
            <a:endParaRPr b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descr="Popcorn outline" id="373" name="Google Shape;373;p23"/>
          <p:cNvSpPr/>
          <p:nvPr/>
        </p:nvSpPr>
        <p:spPr>
          <a:xfrm>
            <a:off x="4942438" y="116568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opcorn outline" id="374" name="Google Shape;374;p2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 txBox="1"/>
          <p:nvPr/>
        </p:nvSpPr>
        <p:spPr>
          <a:xfrm>
            <a:off x="1423593" y="2693715"/>
            <a:ext cx="94088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Draw or write to show how you can add more well-being into your life at school, in your community, and at home.</a:t>
            </a:r>
            <a:endParaRPr/>
          </a:p>
        </p:txBody>
      </p:sp>
      <p:pic>
        <p:nvPicPr>
          <p:cNvPr descr="Pencil outline" id="376" name="Google Shape;3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5306" y="1347494"/>
            <a:ext cx="841920" cy="841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pencil outline" id="377" name="Google Shape;3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7412">
            <a:off x="2714576" y="9988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3"/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Independent Writing</a:t>
            </a:r>
            <a:endParaRPr/>
          </a:p>
        </p:txBody>
      </p:sp>
      <p:cxnSp>
        <p:nvCxnSpPr>
          <p:cNvPr id="379" name="Google Shape;379;p23"/>
          <p:cNvCxnSpPr/>
          <p:nvPr/>
        </p:nvCxnSpPr>
        <p:spPr>
          <a:xfrm rot="10800000">
            <a:off x="6260099" y="2095149"/>
            <a:ext cx="3046190" cy="0"/>
          </a:xfrm>
          <a:prstGeom prst="straightConnector1">
            <a:avLst/>
          </a:prstGeom>
          <a:noFill/>
          <a:ln cap="flat" cmpd="sng" w="28575">
            <a:solidFill>
              <a:srgbClr val="C5FF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yellow hands making a heart shape&#10;&#10;Description automatically generated" id="380" name="Google Shape;380;p23"/>
          <p:cNvPicPr preferRelativeResize="0"/>
          <p:nvPr/>
        </p:nvPicPr>
        <p:blipFill rotWithShape="1">
          <a:blip r:embed="rId5">
            <a:alphaModFix/>
          </a:blip>
          <a:srcRect b="0" l="0" r="0" t="18569"/>
          <a:stretch/>
        </p:blipFill>
        <p:spPr>
          <a:xfrm>
            <a:off x="9151630" y="4112813"/>
            <a:ext cx="3293939" cy="268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82" name="Google Shape;382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Daily Action</a:t>
            </a:r>
            <a:endParaRPr/>
          </a:p>
        </p:txBody>
      </p:sp>
      <p:sp>
        <p:nvSpPr>
          <p:cNvPr descr="Popcorn outline" id="389" name="Google Shape;389;p24"/>
          <p:cNvSpPr/>
          <p:nvPr/>
        </p:nvSpPr>
        <p:spPr>
          <a:xfrm>
            <a:off x="4942438" y="116568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opcorn outline" id="390" name="Google Shape;390;p2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7218"/>
            <a:ext cx="12192000" cy="563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93" name="Google Shape;39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7" y="0"/>
            <a:ext cx="8068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5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Daily Action</a:t>
            </a:r>
            <a:endParaRPr/>
          </a:p>
        </p:txBody>
      </p:sp>
      <p:sp>
        <p:nvSpPr>
          <p:cNvPr descr="Popcorn outline" id="402" name="Google Shape;402;p25"/>
          <p:cNvSpPr/>
          <p:nvPr/>
        </p:nvSpPr>
        <p:spPr>
          <a:xfrm>
            <a:off x="4942438" y="116568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opcorn outline" id="403" name="Google Shape;403;p2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text&#10;&#10;Description automatically generated" id="404" name="Google Shape;4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Daily Action</a:t>
            </a:r>
            <a:endParaRPr/>
          </a:p>
        </p:txBody>
      </p:sp>
      <p:sp>
        <p:nvSpPr>
          <p:cNvPr descr="Popcorn outline" id="411" name="Google Shape;411;p26"/>
          <p:cNvSpPr/>
          <p:nvPr/>
        </p:nvSpPr>
        <p:spPr>
          <a:xfrm>
            <a:off x="4942438" y="116568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opcorn outline" id="412" name="Google Shape;412;p26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488" y="872159"/>
            <a:ext cx="9824224" cy="541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415" name="Google Shape;41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7"/>
          <p:cNvPicPr preferRelativeResize="0"/>
          <p:nvPr/>
        </p:nvPicPr>
        <p:blipFill rotWithShape="1">
          <a:blip r:embed="rId3">
            <a:alphaModFix amt="35000"/>
          </a:blip>
          <a:srcRect b="0" l="0" r="0" t="3184"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text&#10;&#10;Description automatically generated" id="422" name="Google Shape;4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8388" y="4839975"/>
            <a:ext cx="3096295" cy="215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166" y="1343953"/>
            <a:ext cx="6456034" cy="406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6446" y="336178"/>
            <a:ext cx="3779102" cy="6855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3"/>
          <p:cNvCxnSpPr/>
          <p:nvPr/>
        </p:nvCxnSpPr>
        <p:spPr>
          <a:xfrm>
            <a:off x="2401565" y="1137424"/>
            <a:ext cx="7121236" cy="0"/>
          </a:xfrm>
          <a:prstGeom prst="straightConnector1">
            <a:avLst/>
          </a:prstGeom>
          <a:noFill/>
          <a:ln cap="flat" cmpd="sng" w="57150">
            <a:solidFill>
              <a:srgbClr val="F2C23B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p3"/>
          <p:cNvCxnSpPr/>
          <p:nvPr/>
        </p:nvCxnSpPr>
        <p:spPr>
          <a:xfrm>
            <a:off x="3893634" y="5452947"/>
            <a:ext cx="4404731" cy="0"/>
          </a:xfrm>
          <a:prstGeom prst="straightConnector1">
            <a:avLst/>
          </a:prstGeom>
          <a:noFill/>
          <a:ln cap="flat" cmpd="sng" w="38100">
            <a:solidFill>
              <a:srgbClr val="71FFE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black and white text&#10;&#10;Description automatically generated" id="119" name="Google Shape;1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850" y="5170974"/>
            <a:ext cx="12191999" cy="232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966"/>
                </a:solidFill>
                <a:latin typeface="Play"/>
                <a:ea typeface="Play"/>
                <a:cs typeface="Play"/>
                <a:sym typeface="Play"/>
              </a:rPr>
              <a:t>Balloon Breathing</a:t>
            </a:r>
            <a:endParaRPr b="1" sz="3600">
              <a:solidFill>
                <a:srgbClr val="FFD96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2D050"/>
                </a:solidFill>
                <a:latin typeface="Rubik"/>
                <a:ea typeface="Rubik"/>
                <a:cs typeface="Rubik"/>
                <a:sym typeface="Rubik"/>
              </a:rPr>
              <a:t>First,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find a comfortable seat.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A002"/>
                </a:solidFill>
                <a:latin typeface="Rubik"/>
                <a:ea typeface="Rubik"/>
                <a:cs typeface="Rubik"/>
                <a:sym typeface="Rubik"/>
              </a:rPr>
              <a:t>Then,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close your eyes or pick a spot on the floor to focus on.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AA"/>
                </a:solidFill>
                <a:latin typeface="Rubik"/>
                <a:ea typeface="Rubik"/>
                <a:cs typeface="Rubik"/>
                <a:sym typeface="Rubik"/>
              </a:rPr>
              <a:t>Next,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notice what you hear around you.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86ED4"/>
                </a:solidFill>
                <a:latin typeface="Rubik"/>
                <a:ea typeface="Rubik"/>
                <a:cs typeface="Rubik"/>
                <a:sym typeface="Rubik"/>
              </a:rPr>
              <a:t>After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you settle into your comfy spot, focus on breathing in through your nose, out through your mouth.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</a:rPr>
              <a:t>Finally,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imagine your belly is a balloon. Fill up nice and        				  round before you exhale. Do this for 2 minutes.</a:t>
            </a:r>
            <a:endParaRPr/>
          </a:p>
        </p:txBody>
      </p:sp>
      <p:cxnSp>
        <p:nvCxnSpPr>
          <p:cNvPr id="132" name="Google Shape;132;p4"/>
          <p:cNvCxnSpPr/>
          <p:nvPr/>
        </p:nvCxnSpPr>
        <p:spPr>
          <a:xfrm>
            <a:off x="5613115" y="90412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4"/>
          <p:cNvCxnSpPr/>
          <p:nvPr/>
        </p:nvCxnSpPr>
        <p:spPr>
          <a:xfrm>
            <a:off x="5665567" y="264088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4"/>
          <p:cNvCxnSpPr/>
          <p:nvPr/>
        </p:nvCxnSpPr>
        <p:spPr>
          <a:xfrm>
            <a:off x="5665567" y="380282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00C7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4"/>
          <p:cNvCxnSpPr/>
          <p:nvPr/>
        </p:nvCxnSpPr>
        <p:spPr>
          <a:xfrm>
            <a:off x="5719933" y="552749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CC99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37" y="240727"/>
            <a:ext cx="1425845" cy="3121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0" y="957160"/>
            <a:ext cx="12018441" cy="5343279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88229">
            <a:off x="3397280" y="1082756"/>
            <a:ext cx="779612" cy="779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bubble with solid fill"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5262">
            <a:off x="8523585" y="1042373"/>
            <a:ext cx="728475" cy="7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3654092" y="1207408"/>
            <a:ext cx="55471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/>
          </a:p>
        </p:txBody>
      </p:sp>
      <p:cxnSp>
        <p:nvCxnSpPr>
          <p:cNvPr id="147" name="Google Shape;147;p5"/>
          <p:cNvCxnSpPr/>
          <p:nvPr/>
        </p:nvCxnSpPr>
        <p:spPr>
          <a:xfrm>
            <a:off x="5666022" y="1903813"/>
            <a:ext cx="2938409" cy="0"/>
          </a:xfrm>
          <a:prstGeom prst="straightConnector1">
            <a:avLst/>
          </a:prstGeom>
          <a:noFill/>
          <a:ln cap="flat" cmpd="sng" w="38100">
            <a:solidFill>
              <a:srgbClr val="F2C23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8" name="Google Shape;148;p5"/>
          <p:cNvSpPr txBox="1"/>
          <p:nvPr/>
        </p:nvSpPr>
        <p:spPr>
          <a:xfrm>
            <a:off x="173559" y="1979773"/>
            <a:ext cx="12191999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altruism?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is altruism different than kindness?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does altruism help build a caring community?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Have you had any new experiences with empathy or compassion?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Review</a:t>
            </a:r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51" name="Google Shape;15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34261" y="65429"/>
            <a:ext cx="10813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Video Scenario</a:t>
            </a:r>
            <a:endParaRPr b="1" i="1"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8" name="Google Shape;158;p6" title="Even 135 Broken Bones Cannot Stop Him | Inspiring Speech | Sparsh Shah | Goalcast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6981" y="997829"/>
            <a:ext cx="9918038" cy="5603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59" name="Google Shape;1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1063199" y="2605730"/>
            <a:ext cx="10251454" cy="2092881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As you watched the video, what did you notice about the challenges Sparsh Shah described that he has faced?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 How did he overcome them?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Video Response</a:t>
            </a:r>
            <a:endParaRPr/>
          </a:p>
        </p:txBody>
      </p:sp>
      <p:pic>
        <p:nvPicPr>
          <p:cNvPr descr="Pencil outline" id="168" name="Google Shape;1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2282" y="1306290"/>
            <a:ext cx="841920" cy="841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pencil outline" id="169" name="Google Shape;1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187412">
            <a:off x="2471552" y="9576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2738048" y="1247811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Independent Writing</a:t>
            </a:r>
            <a:endParaRPr/>
          </a:p>
        </p:txBody>
      </p:sp>
      <p:cxnSp>
        <p:nvCxnSpPr>
          <p:cNvPr id="171" name="Google Shape;171;p7"/>
          <p:cNvCxnSpPr/>
          <p:nvPr/>
        </p:nvCxnSpPr>
        <p:spPr>
          <a:xfrm rot="10800000">
            <a:off x="6017075" y="2053945"/>
            <a:ext cx="3046190" cy="0"/>
          </a:xfrm>
          <a:prstGeom prst="straightConnector1">
            <a:avLst/>
          </a:prstGeom>
          <a:noFill/>
          <a:ln cap="flat" cmpd="sng" w="28575">
            <a:solidFill>
              <a:srgbClr val="71FFE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black and white text&#10;&#10;Description automatically generated" id="172" name="Google Shape;17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1951463" y="1851102"/>
            <a:ext cx="8407602" cy="2485839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1832935" y="2521059"/>
            <a:ext cx="852612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your writing with a partner or with the class.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778880" y="4009481"/>
            <a:ext cx="10634240" cy="2196253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2864037" y="4102143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/>
          </a:p>
        </p:txBody>
      </p:sp>
      <p:pic>
        <p:nvPicPr>
          <p:cNvPr descr="Shape&#10;&#10;Description automatically generated with low confidence"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88229">
            <a:off x="3212560" y="4037681"/>
            <a:ext cx="530452" cy="530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bubble with solid fill"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5262">
            <a:off x="8587232" y="4076362"/>
            <a:ext cx="535108" cy="535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9"/>
          <p:cNvCxnSpPr/>
          <p:nvPr/>
        </p:nvCxnSpPr>
        <p:spPr>
          <a:xfrm>
            <a:off x="5729046" y="4863532"/>
            <a:ext cx="2938409" cy="0"/>
          </a:xfrm>
          <a:prstGeom prst="straightConnector1">
            <a:avLst/>
          </a:prstGeom>
          <a:noFill/>
          <a:ln cap="flat" cmpd="sng" w="28575">
            <a:solidFill>
              <a:srgbClr val="F2C23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2" name="Google Shape;192;p9"/>
          <p:cNvSpPr txBox="1"/>
          <p:nvPr/>
        </p:nvSpPr>
        <p:spPr>
          <a:xfrm>
            <a:off x="119776" y="2788033"/>
            <a:ext cx="117438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noun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Definition: </a:t>
            </a:r>
            <a:r>
              <a:rPr lang="en-US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trying our best, even when things are difficult. Doing well in life despite adversity.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1038443" y="4896844"/>
            <a:ext cx="104063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Use your drawing/writing to use the word resilience or resilient in a sentence.</a:t>
            </a:r>
            <a:endParaRPr/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0" y="5284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“Resilience”?</a:t>
            </a:r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6">
            <a:alphaModFix/>
          </a:blip>
          <a:srcRect b="53319" l="0" r="0" t="0"/>
          <a:stretch/>
        </p:blipFill>
        <p:spPr>
          <a:xfrm>
            <a:off x="119776" y="925153"/>
            <a:ext cx="6851753" cy="115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6">
            <a:alphaModFix/>
          </a:blip>
          <a:srcRect b="2246" l="0" r="45256" t="69704"/>
          <a:stretch/>
        </p:blipFill>
        <p:spPr>
          <a:xfrm>
            <a:off x="143371" y="2117032"/>
            <a:ext cx="2915464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98" name="Google Shape;19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8421" y="51645"/>
            <a:ext cx="8763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2022-12-19T16:28:41Z</dcterms:created>
  <dc:creator>Kristin Cowgill</dc:creator>
</cp:coreProperties>
</file>